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75" r:id="rId3"/>
    <p:sldId id="276" r:id="rId4"/>
    <p:sldId id="277" r:id="rId5"/>
    <p:sldId id="278" r:id="rId6"/>
    <p:sldId id="259" r:id="rId7"/>
    <p:sldId id="279" r:id="rId8"/>
    <p:sldId id="280" r:id="rId9"/>
    <p:sldId id="281" r:id="rId10"/>
    <p:sldId id="282" r:id="rId11"/>
    <p:sldId id="284" r:id="rId12"/>
    <p:sldId id="283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4" roundtripDataSignature="AMtx7mj8VJFKdA193/W2wreVBhG3/jxa5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o de Título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0"/>
          <p:cNvSpPr/>
          <p:nvPr/>
        </p:nvSpPr>
        <p:spPr>
          <a:xfrm>
            <a:off x="920837" y="1346947"/>
            <a:ext cx="10222992" cy="80686"/>
          </a:xfrm>
          <a:prstGeom prst="rect">
            <a:avLst/>
          </a:prstGeom>
          <a:blipFill rotWithShape="1">
            <a:blip r:embed="rId2">
              <a:alphaModFix amt="85000"/>
            </a:blip>
            <a:tile tx="0" ty="0" sx="92000" sy="89000" flip="none" algn="ctr"/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0"/>
          <p:cNvSpPr/>
          <p:nvPr/>
        </p:nvSpPr>
        <p:spPr>
          <a:xfrm>
            <a:off x="920837" y="4299691"/>
            <a:ext cx="10222992" cy="80686"/>
          </a:xfrm>
          <a:prstGeom prst="rect">
            <a:avLst/>
          </a:prstGeom>
          <a:blipFill rotWithShape="1">
            <a:blip r:embed="rId2">
              <a:alphaModFix amt="85000"/>
            </a:blip>
            <a:tile tx="0" ty="0" sx="92000" sy="89000" flip="none" algn="ctr"/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0"/>
          <p:cNvSpPr/>
          <p:nvPr/>
        </p:nvSpPr>
        <p:spPr>
          <a:xfrm>
            <a:off x="920837" y="1484775"/>
            <a:ext cx="10222992" cy="2743200"/>
          </a:xfrm>
          <a:prstGeom prst="rect">
            <a:avLst/>
          </a:prstGeom>
          <a:blipFill rotWithShape="1">
            <a:blip r:embed="rId2">
              <a:alphaModFix amt="85000"/>
            </a:blip>
            <a:tile tx="0" ty="0" sx="92000" sy="89000" flip="none" algn="ctr"/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" name="Google Shape;18;p20"/>
          <p:cNvGrpSpPr/>
          <p:nvPr/>
        </p:nvGrpSpPr>
        <p:grpSpPr>
          <a:xfrm>
            <a:off x="9649215" y="4068924"/>
            <a:ext cx="1080903" cy="1080903"/>
            <a:chOff x="9649215" y="4068924"/>
            <a:chExt cx="1080903" cy="1080903"/>
          </a:xfrm>
        </p:grpSpPr>
        <p:sp>
          <p:nvSpPr>
            <p:cNvPr id="19" name="Google Shape;19;p20"/>
            <p:cNvSpPr/>
            <p:nvPr/>
          </p:nvSpPr>
          <p:spPr>
            <a:xfrm>
              <a:off x="9649215" y="4068924"/>
              <a:ext cx="1080903" cy="108090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3" y="120000"/>
                    <a:pt x="0" y="93137"/>
                    <a:pt x="0" y="60000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tile tx="0" ty="0" sx="85486" sy="85825" flip="none" algn="tl"/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0"/>
            <p:cNvSpPr/>
            <p:nvPr/>
          </p:nvSpPr>
          <p:spPr>
            <a:xfrm>
              <a:off x="9757306" y="4177015"/>
              <a:ext cx="864720" cy="86472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3" y="120000"/>
                    <a:pt x="0" y="93137"/>
                    <a:pt x="0" y="60000"/>
                  </a:cubicBezTo>
                  <a:close/>
                </a:path>
              </a:pathLst>
            </a:cu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Google Shape;21;p20"/>
          <p:cNvSpPr txBox="1">
            <a:spLocks noGrp="1"/>
          </p:cNvSpPr>
          <p:nvPr>
            <p:ph type="ctrTitle"/>
          </p:nvPr>
        </p:nvSpPr>
        <p:spPr>
          <a:xfrm>
            <a:off x="1051560" y="1432224"/>
            <a:ext cx="9966960" cy="3035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Rockwell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0"/>
          <p:cNvSpPr txBox="1">
            <a:spLocks noGrp="1"/>
          </p:cNvSpPr>
          <p:nvPr>
            <p:ph type="subTitle" idx="1"/>
          </p:nvPr>
        </p:nvSpPr>
        <p:spPr>
          <a:xfrm>
            <a:off x="1069848" y="4389120"/>
            <a:ext cx="7891271" cy="1069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70"/>
              <a:buNone/>
              <a:defRPr sz="2200"/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ftr" idx="11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sldNum" idx="12"/>
          </p:nvPr>
        </p:nvSpPr>
        <p:spPr>
          <a:xfrm>
            <a:off x="9592732" y="4289331"/>
            <a:ext cx="1193868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9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9"/>
          <p:cNvSpPr txBox="1">
            <a:spLocks noGrp="1"/>
          </p:cNvSpPr>
          <p:nvPr>
            <p:ph type="body" idx="1"/>
          </p:nvPr>
        </p:nvSpPr>
        <p:spPr>
          <a:xfrm rot="5400000">
            <a:off x="4073652" y="-882396"/>
            <a:ext cx="4050792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29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9"/>
          <p:cNvSpPr txBox="1">
            <a:spLocks noGrp="1"/>
          </p:cNvSpPr>
          <p:nvPr>
            <p:ph type="ftr" idx="11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9"/>
          <p:cNvSpPr txBox="1">
            <a:spLocks noGrp="1"/>
          </p:cNvSpPr>
          <p:nvPr>
            <p:ph type="sldNum" idx="12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sz="1400"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e Texto" type="vertTitleAndTx">
  <p:cSld name="VERTICAL_TITLE_AND_VERTICAL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0"/>
          <p:cNvSpPr txBox="1">
            <a:spLocks noGrp="1"/>
          </p:cNvSpPr>
          <p:nvPr>
            <p:ph type="title"/>
          </p:nvPr>
        </p:nvSpPr>
        <p:spPr>
          <a:xfrm rot="5400000">
            <a:off x="7181853" y="2076446"/>
            <a:ext cx="5638803" cy="2552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0"/>
          <p:cNvSpPr txBox="1">
            <a:spLocks noGrp="1"/>
          </p:cNvSpPr>
          <p:nvPr>
            <p:ph type="body" idx="1"/>
          </p:nvPr>
        </p:nvSpPr>
        <p:spPr>
          <a:xfrm rot="5400000">
            <a:off x="2000250" y="-400051"/>
            <a:ext cx="5638803" cy="750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0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0"/>
          <p:cNvSpPr txBox="1">
            <a:spLocks noGrp="1"/>
          </p:cNvSpPr>
          <p:nvPr>
            <p:ph type="ftr" idx="11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0"/>
          <p:cNvSpPr txBox="1">
            <a:spLocks noGrp="1"/>
          </p:cNvSpPr>
          <p:nvPr>
            <p:ph type="sldNum" idx="12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sz="1400"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Objeto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1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1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ftr" idx="11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sldNum" idx="12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sz="1400"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beçalho da Secção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2"/>
          <p:cNvSpPr/>
          <p:nvPr/>
        </p:nvSpPr>
        <p:spPr>
          <a:xfrm>
            <a:off x="0" y="4917990"/>
            <a:ext cx="12191996" cy="1940009"/>
          </a:xfrm>
          <a:prstGeom prst="rect">
            <a:avLst/>
          </a:prstGeom>
          <a:blipFill rotWithShape="1">
            <a:blip r:embed="rId2">
              <a:alphaModFix amt="85000"/>
            </a:blip>
            <a:tile tx="0" ty="0" sx="92000" sy="89000" flip="none" algn="ctr"/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22"/>
          <p:cNvSpPr txBox="1">
            <a:spLocks noGrp="1"/>
          </p:cNvSpPr>
          <p:nvPr>
            <p:ph type="title"/>
          </p:nvPr>
        </p:nvSpPr>
        <p:spPr>
          <a:xfrm>
            <a:off x="2167127" y="1225296"/>
            <a:ext cx="9281160" cy="352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Rockwell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marL="1828800" lvl="3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marL="2286000" lvl="4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dt" idx="10"/>
          </p:nvPr>
        </p:nvSpPr>
        <p:spPr>
          <a:xfrm>
            <a:off x="8593668" y="6272783"/>
            <a:ext cx="2644307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ftr" idx="11"/>
          </p:nvPr>
        </p:nvSpPr>
        <p:spPr>
          <a:xfrm>
            <a:off x="2182709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8" name="Google Shape;38;p22"/>
          <p:cNvGrpSpPr/>
          <p:nvPr/>
        </p:nvGrpSpPr>
        <p:grpSpPr>
          <a:xfrm>
            <a:off x="897401" y="2325849"/>
            <a:ext cx="1080903" cy="1080903"/>
            <a:chOff x="897401" y="2325849"/>
            <a:chExt cx="1080903" cy="1080903"/>
          </a:xfrm>
        </p:grpSpPr>
        <p:sp>
          <p:nvSpPr>
            <p:cNvPr id="39" name="Google Shape;39;p22"/>
            <p:cNvSpPr/>
            <p:nvPr/>
          </p:nvSpPr>
          <p:spPr>
            <a:xfrm>
              <a:off x="897401" y="2325849"/>
              <a:ext cx="1080903" cy="108090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3" y="120000"/>
                    <a:pt x="0" y="93137"/>
                    <a:pt x="0" y="60000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tile tx="0" ty="0" sx="85486" sy="85825" flip="none" algn="tl"/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2"/>
            <p:cNvSpPr/>
            <p:nvPr/>
          </p:nvSpPr>
          <p:spPr>
            <a:xfrm>
              <a:off x="1005492" y="2433940"/>
              <a:ext cx="864720" cy="86472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3" y="120000"/>
                    <a:pt x="0" y="93137"/>
                    <a:pt x="0" y="60000"/>
                  </a:cubicBezTo>
                  <a:close/>
                </a:path>
              </a:pathLst>
            </a:cu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" name="Google Shape;41;p22"/>
          <p:cNvSpPr txBox="1">
            <a:spLocks noGrp="1"/>
          </p:cNvSpPr>
          <p:nvPr>
            <p:ph type="sldNum" idx="12"/>
          </p:nvPr>
        </p:nvSpPr>
        <p:spPr>
          <a:xfrm>
            <a:off x="843698" y="2506132"/>
            <a:ext cx="1188299" cy="720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Duplo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3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body" idx="1"/>
          </p:nvPr>
        </p:nvSpPr>
        <p:spPr>
          <a:xfrm>
            <a:off x="1069848" y="2194560"/>
            <a:ext cx="4754880" cy="3977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body" idx="2"/>
          </p:nvPr>
        </p:nvSpPr>
        <p:spPr>
          <a:xfrm>
            <a:off x="6364224" y="2194560"/>
            <a:ext cx="4754880" cy="3977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ftr" idx="11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sldNum" idx="12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sz="1400"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body" idx="1"/>
          </p:nvPr>
        </p:nvSpPr>
        <p:spPr>
          <a:xfrm>
            <a:off x="1066803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b="1">
                <a:solidFill>
                  <a:srgbClr val="9E3611"/>
                </a:solidFill>
              </a:defRPr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marL="1828800" lvl="3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marL="2286000" lvl="4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body" idx="2"/>
          </p:nvPr>
        </p:nvSpPr>
        <p:spPr>
          <a:xfrm>
            <a:off x="1069848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body" idx="3"/>
          </p:nvPr>
        </p:nvSpPr>
        <p:spPr>
          <a:xfrm>
            <a:off x="6364224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b="1">
                <a:solidFill>
                  <a:srgbClr val="9E3611"/>
                </a:solidFill>
              </a:defRPr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marL="1828800" lvl="3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marL="2286000" lvl="4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4"/>
          <p:cNvSpPr txBox="1">
            <a:spLocks noGrp="1"/>
          </p:cNvSpPr>
          <p:nvPr>
            <p:ph type="body" idx="4"/>
          </p:nvPr>
        </p:nvSpPr>
        <p:spPr>
          <a:xfrm>
            <a:off x="6364224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24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4"/>
          <p:cNvSpPr txBox="1">
            <a:spLocks noGrp="1"/>
          </p:cNvSpPr>
          <p:nvPr>
            <p:ph type="ftr" idx="11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sldNum" idx="12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sz="1400"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 Título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ftr" idx="11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5"/>
          <p:cNvSpPr txBox="1">
            <a:spLocks noGrp="1"/>
          </p:cNvSpPr>
          <p:nvPr>
            <p:ph type="sldNum" idx="12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sz="1400"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6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ftr" idx="11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6"/>
          <p:cNvSpPr txBox="1">
            <a:spLocks noGrp="1"/>
          </p:cNvSpPr>
          <p:nvPr>
            <p:ph type="sldNum" idx="12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sz="1400"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údo com Legenda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7"/>
          <p:cNvSpPr/>
          <p:nvPr/>
        </p:nvSpPr>
        <p:spPr>
          <a:xfrm>
            <a:off x="8303739" y="0"/>
            <a:ext cx="3888257" cy="6858000"/>
          </a:xfrm>
          <a:prstGeom prst="rect">
            <a:avLst/>
          </a:prstGeom>
          <a:blipFill rotWithShape="1">
            <a:blip r:embed="rId2">
              <a:alphaModFix amt="60000"/>
            </a:blip>
            <a:tile tx="0" ty="0" sx="92000" sy="89000" flip="none" algn="ctr"/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27"/>
          <p:cNvSpPr txBox="1"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Rockwell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body" idx="1"/>
          </p:nvPr>
        </p:nvSpPr>
        <p:spPr>
          <a:xfrm>
            <a:off x="838203" y="685800"/>
            <a:ext cx="6711696" cy="502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body" idx="2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9E3611"/>
                </a:solidFill>
              </a:defRPr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marL="1828800" lvl="3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marL="2286000" lvl="4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ftr" idx="11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4" name="Google Shape;74;p27"/>
          <p:cNvGrpSpPr/>
          <p:nvPr/>
        </p:nvGrpSpPr>
        <p:grpSpPr>
          <a:xfrm>
            <a:off x="11401726" y="6229679"/>
            <a:ext cx="457200" cy="457200"/>
            <a:chOff x="11401726" y="6229679"/>
            <a:chExt cx="457200" cy="457200"/>
          </a:xfrm>
        </p:grpSpPr>
        <p:sp>
          <p:nvSpPr>
            <p:cNvPr id="75" name="Google Shape;75;p27"/>
            <p:cNvSpPr/>
            <p:nvPr/>
          </p:nvSpPr>
          <p:spPr>
            <a:xfrm>
              <a:off x="11401726" y="622967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3" y="120000"/>
                    <a:pt x="0" y="93137"/>
                    <a:pt x="0" y="60000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tile tx="0" ty="0" sx="85486" sy="85825" flip="none" algn="tl"/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27"/>
            <p:cNvSpPr/>
            <p:nvPr/>
          </p:nvSpPr>
          <p:spPr>
            <a:xfrm>
              <a:off x="11430914" y="6258875"/>
              <a:ext cx="398815" cy="3988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3" y="120000"/>
                    <a:pt x="0" y="93137"/>
                    <a:pt x="0" y="60000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Google Shape;77;p27"/>
          <p:cNvSpPr txBox="1">
            <a:spLocks noGrp="1"/>
          </p:cNvSpPr>
          <p:nvPr>
            <p:ph type="sldNum" idx="12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sz="1400"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m com Legenda" type="picTx">
  <p:cSld name="PICTURE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8"/>
          <p:cNvSpPr/>
          <p:nvPr/>
        </p:nvSpPr>
        <p:spPr>
          <a:xfrm>
            <a:off x="8303739" y="0"/>
            <a:ext cx="3888257" cy="6858000"/>
          </a:xfrm>
          <a:prstGeom prst="rect">
            <a:avLst/>
          </a:prstGeom>
          <a:blipFill rotWithShape="1">
            <a:blip r:embed="rId2">
              <a:alphaModFix amt="60000"/>
            </a:blip>
            <a:tile tx="0" ty="0" sx="92000" sy="89000" flip="none" algn="ctr"/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8"/>
          <p:cNvSpPr txBox="1"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Rockwell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8"/>
          <p:cNvSpPr txBox="1">
            <a:spLocks noGrp="1"/>
          </p:cNvSpPr>
          <p:nvPr>
            <p:ph type="pic" idx="2"/>
          </p:nvPr>
        </p:nvSpPr>
        <p:spPr>
          <a:xfrm>
            <a:off x="0" y="0"/>
            <a:ext cx="8303739" cy="6858000"/>
          </a:xfrm>
          <a:prstGeom prst="rect">
            <a:avLst/>
          </a:prstGeom>
          <a:solidFill>
            <a:srgbClr val="E1E0E0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2720"/>
              <a:buFont typeface="Noto Sans Symbols"/>
              <a:buNone/>
              <a:defRPr sz="32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  <a:defRPr sz="18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28"/>
          <p:cNvSpPr txBox="1">
            <a:spLocks noGrp="1"/>
          </p:cNvSpPr>
          <p:nvPr>
            <p:ph type="body" idx="1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9E3611"/>
                </a:solidFill>
              </a:defRPr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marL="1828800" lvl="3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marL="2286000" lvl="4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8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4" name="Google Shape;84;p28"/>
          <p:cNvGrpSpPr/>
          <p:nvPr/>
        </p:nvGrpSpPr>
        <p:grpSpPr>
          <a:xfrm>
            <a:off x="11401726" y="6229679"/>
            <a:ext cx="457200" cy="457200"/>
            <a:chOff x="11401726" y="6229679"/>
            <a:chExt cx="457200" cy="457200"/>
          </a:xfrm>
        </p:grpSpPr>
        <p:sp>
          <p:nvSpPr>
            <p:cNvPr id="85" name="Google Shape;85;p28"/>
            <p:cNvSpPr/>
            <p:nvPr/>
          </p:nvSpPr>
          <p:spPr>
            <a:xfrm>
              <a:off x="11401726" y="622967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3" y="120000"/>
                    <a:pt x="0" y="93137"/>
                    <a:pt x="0" y="60000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tile tx="0" ty="0" sx="85486" sy="85825" flip="none" algn="tl"/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28"/>
            <p:cNvSpPr/>
            <p:nvPr/>
          </p:nvSpPr>
          <p:spPr>
            <a:xfrm>
              <a:off x="11430914" y="6258875"/>
              <a:ext cx="398815" cy="3988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3" y="120000"/>
                    <a:pt x="0" y="93137"/>
                    <a:pt x="0" y="60000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28"/>
          <p:cNvSpPr txBox="1">
            <a:spLocks noGrp="1"/>
          </p:cNvSpPr>
          <p:nvPr>
            <p:ph type="sldNum" idx="12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sz="1400"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  <a:defRPr sz="54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9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65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  <a:defRPr sz="20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2575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  <a:defRPr sz="18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9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 sz="1100" b="0" i="0" u="none" strike="noStrike" cap="none">
                <a:solidFill>
                  <a:srgbClr val="696464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9"/>
          <p:cNvSpPr txBox="1">
            <a:spLocks noGrp="1"/>
          </p:cNvSpPr>
          <p:nvPr>
            <p:ph type="ftr" idx="11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 sz="1100" b="0" i="0" u="none" strike="noStrike" cap="none">
                <a:solidFill>
                  <a:srgbClr val="696464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0" name="Google Shape;10;p19"/>
          <p:cNvGrpSpPr/>
          <p:nvPr/>
        </p:nvGrpSpPr>
        <p:grpSpPr>
          <a:xfrm>
            <a:off x="11401726" y="6229679"/>
            <a:ext cx="457200" cy="457200"/>
            <a:chOff x="11401726" y="6229679"/>
            <a:chExt cx="457200" cy="457200"/>
          </a:xfrm>
        </p:grpSpPr>
        <p:sp>
          <p:nvSpPr>
            <p:cNvPr id="11" name="Google Shape;11;p19"/>
            <p:cNvSpPr/>
            <p:nvPr/>
          </p:nvSpPr>
          <p:spPr>
            <a:xfrm>
              <a:off x="11401726" y="622967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3" y="120000"/>
                    <a:pt x="0" y="93137"/>
                    <a:pt x="0" y="60000"/>
                  </a:cubicBezTo>
                  <a:close/>
                </a:path>
              </a:pathLst>
            </a:custGeom>
            <a:blipFill rotWithShape="1">
              <a:blip r:embed="rId13">
                <a:alphaModFix/>
              </a:blip>
              <a:tile tx="0" ty="0" sx="85486" sy="85825" flip="none" algn="tl"/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9"/>
            <p:cNvSpPr/>
            <p:nvPr/>
          </p:nvSpPr>
          <p:spPr>
            <a:xfrm>
              <a:off x="11430914" y="6258875"/>
              <a:ext cx="398815" cy="3988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3" y="120000"/>
                    <a:pt x="0" y="93137"/>
                    <a:pt x="0" y="60000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13;p19"/>
          <p:cNvSpPr txBox="1">
            <a:spLocks noGrp="1"/>
          </p:cNvSpPr>
          <p:nvPr>
            <p:ph type="sldNum" idx="12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"/>
          <p:cNvSpPr txBox="1">
            <a:spLocks noGrp="1"/>
          </p:cNvSpPr>
          <p:nvPr>
            <p:ph type="ctrTitle"/>
          </p:nvPr>
        </p:nvSpPr>
        <p:spPr>
          <a:xfrm>
            <a:off x="1051560" y="1432224"/>
            <a:ext cx="9966960" cy="3035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Rockwell"/>
              <a:buNone/>
            </a:pPr>
            <a:r>
              <a:rPr lang="pt-PT" dirty="0">
                <a:solidFill>
                  <a:srgbClr val="FFC000"/>
                </a:solidFill>
              </a:rPr>
              <a:t>VI Project</a:t>
            </a:r>
            <a:br>
              <a:rPr lang="pt-PT" dirty="0">
                <a:solidFill>
                  <a:srgbClr val="FFC000"/>
                </a:solidFill>
              </a:rPr>
            </a:br>
            <a:r>
              <a:rPr lang="pt-PT" dirty="0">
                <a:solidFill>
                  <a:srgbClr val="FFC000"/>
                </a:solidFill>
              </a:rPr>
              <a:t>Blockbusters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3C7012A-7EA8-4382-BEDC-54B258292909}"/>
              </a:ext>
            </a:extLst>
          </p:cNvPr>
          <p:cNvSpPr txBox="1"/>
          <p:nvPr/>
        </p:nvSpPr>
        <p:spPr>
          <a:xfrm>
            <a:off x="7701698" y="6353666"/>
            <a:ext cx="7192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Rodrigo Ferreira, Bruno Assunção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66BF2-1BCF-43E7-8676-D84466BCE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 err="1"/>
              <a:t>Which</a:t>
            </a:r>
            <a:r>
              <a:rPr lang="pt-PT" dirty="0"/>
              <a:t> </a:t>
            </a:r>
            <a:r>
              <a:rPr lang="pt-PT" dirty="0" err="1"/>
              <a:t>genre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most</a:t>
            </a:r>
            <a:r>
              <a:rPr lang="pt-PT" dirty="0"/>
              <a:t> </a:t>
            </a:r>
            <a:r>
              <a:rPr lang="pt-PT" dirty="0" err="1"/>
              <a:t>profitable</a:t>
            </a:r>
            <a:r>
              <a:rPr lang="pt-PT" dirty="0"/>
              <a:t> for </a:t>
            </a:r>
            <a:r>
              <a:rPr lang="pt-PT" dirty="0" err="1"/>
              <a:t>each</a:t>
            </a:r>
            <a:r>
              <a:rPr lang="pt-PT" dirty="0"/>
              <a:t> target </a:t>
            </a:r>
            <a:r>
              <a:rPr lang="pt-PT" dirty="0" err="1"/>
              <a:t>audience</a:t>
            </a:r>
            <a:endParaRPr lang="pt-PT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8E674638-6D61-4C3F-9B51-1437B6C5E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4803130" cy="4050792"/>
          </a:xfrm>
        </p:spPr>
        <p:txBody>
          <a:bodyPr/>
          <a:lstStyle/>
          <a:p>
            <a:pPr marL="120650" indent="0">
              <a:buNone/>
            </a:pP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picked</a:t>
            </a:r>
            <a:r>
              <a:rPr lang="pt-PT" dirty="0"/>
              <a:t> a </a:t>
            </a:r>
            <a:r>
              <a:rPr lang="pt-PT" dirty="0" err="1"/>
              <a:t>modification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lollipop</a:t>
            </a:r>
            <a:r>
              <a:rPr lang="pt-PT" dirty="0"/>
              <a:t> </a:t>
            </a:r>
            <a:r>
              <a:rPr lang="pt-PT" dirty="0" err="1"/>
              <a:t>chart</a:t>
            </a:r>
            <a:r>
              <a:rPr lang="pt-PT" dirty="0"/>
              <a:t> </a:t>
            </a:r>
            <a:r>
              <a:rPr lang="pt-PT" dirty="0" err="1"/>
              <a:t>called</a:t>
            </a:r>
            <a:r>
              <a:rPr lang="pt-PT" dirty="0"/>
              <a:t> Cleveland </a:t>
            </a:r>
            <a:r>
              <a:rPr lang="pt-PT" dirty="0" err="1"/>
              <a:t>dot</a:t>
            </a:r>
            <a:r>
              <a:rPr lang="pt-PT" dirty="0"/>
              <a:t> </a:t>
            </a:r>
            <a:r>
              <a:rPr lang="pt-PT" dirty="0" err="1"/>
              <a:t>plot</a:t>
            </a:r>
            <a:r>
              <a:rPr lang="pt-PT" dirty="0"/>
              <a:t> to </a:t>
            </a:r>
            <a:r>
              <a:rPr lang="pt-PT" dirty="0" err="1"/>
              <a:t>represent</a:t>
            </a:r>
            <a:r>
              <a:rPr lang="pt-PT" dirty="0"/>
              <a:t> </a:t>
            </a:r>
            <a:r>
              <a:rPr lang="pt-PT" dirty="0" err="1"/>
              <a:t>each</a:t>
            </a:r>
            <a:r>
              <a:rPr lang="pt-PT" dirty="0"/>
              <a:t> </a:t>
            </a:r>
            <a:r>
              <a:rPr lang="pt-PT" dirty="0" err="1"/>
              <a:t>genre’s</a:t>
            </a:r>
            <a:r>
              <a:rPr lang="pt-PT" dirty="0"/>
              <a:t> </a:t>
            </a:r>
            <a:r>
              <a:rPr lang="pt-PT" dirty="0" err="1"/>
              <a:t>minimum</a:t>
            </a:r>
            <a:r>
              <a:rPr lang="pt-PT" dirty="0"/>
              <a:t>, </a:t>
            </a:r>
            <a:r>
              <a:rPr lang="pt-PT" dirty="0" err="1"/>
              <a:t>average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maximum</a:t>
            </a:r>
            <a:r>
              <a:rPr lang="pt-PT" dirty="0"/>
              <a:t> </a:t>
            </a:r>
            <a:r>
              <a:rPr lang="pt-PT" dirty="0" err="1"/>
              <a:t>revenue</a:t>
            </a:r>
            <a:r>
              <a:rPr lang="pt-PT" dirty="0"/>
              <a:t> for </a:t>
            </a:r>
            <a:r>
              <a:rPr lang="pt-PT" dirty="0" err="1"/>
              <a:t>each</a:t>
            </a:r>
            <a:r>
              <a:rPr lang="pt-PT" dirty="0"/>
              <a:t> target </a:t>
            </a:r>
            <a:r>
              <a:rPr lang="pt-PT" dirty="0" err="1"/>
              <a:t>audience</a:t>
            </a:r>
            <a:r>
              <a:rPr lang="pt-PT" dirty="0"/>
              <a:t> (</a:t>
            </a:r>
            <a:r>
              <a:rPr lang="pt-PT" dirty="0" err="1"/>
              <a:t>selected</a:t>
            </a:r>
            <a:r>
              <a:rPr lang="pt-PT" dirty="0"/>
              <a:t> </a:t>
            </a:r>
            <a:r>
              <a:rPr lang="pt-PT" dirty="0" err="1"/>
              <a:t>individually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user</a:t>
            </a:r>
            <a:r>
              <a:rPr lang="pt-PT" dirty="0"/>
              <a:t>).</a:t>
            </a:r>
          </a:p>
        </p:txBody>
      </p:sp>
      <p:pic>
        <p:nvPicPr>
          <p:cNvPr id="5" name="Imagem 4" descr="Uma imagem com texto, quadro branco&#10;&#10;Descrição gerada automaticamente">
            <a:extLst>
              <a:ext uri="{FF2B5EF4-FFF2-40B4-BE49-F238E27FC236}">
                <a16:creationId xmlns:a16="http://schemas.microsoft.com/office/drawing/2014/main" id="{9FB69AF7-EA35-4A24-B8C3-09D632E80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978" y="1892872"/>
            <a:ext cx="6233494" cy="384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48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5F821-FA8F-4FB1-B43B-890464016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Exploration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data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6B2686D7-21BF-4C96-9771-6FEDA48B3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5283818" cy="4050792"/>
          </a:xfrm>
        </p:spPr>
        <p:txBody>
          <a:bodyPr/>
          <a:lstStyle/>
          <a:p>
            <a:pPr marL="120650" indent="0">
              <a:buNone/>
            </a:pPr>
            <a:r>
              <a:rPr lang="pt-PT" dirty="0" err="1"/>
              <a:t>Although</a:t>
            </a:r>
            <a:r>
              <a:rPr lang="pt-PT" dirty="0"/>
              <a:t> </a:t>
            </a:r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isn’t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most</a:t>
            </a:r>
            <a:r>
              <a:rPr lang="pt-PT" dirty="0"/>
              <a:t> </a:t>
            </a:r>
            <a:r>
              <a:rPr lang="pt-PT" dirty="0" err="1"/>
              <a:t>useful</a:t>
            </a:r>
            <a:r>
              <a:rPr lang="pt-PT" dirty="0"/>
              <a:t> </a:t>
            </a:r>
            <a:r>
              <a:rPr lang="pt-PT" dirty="0" err="1"/>
              <a:t>chart</a:t>
            </a:r>
            <a:r>
              <a:rPr lang="pt-PT" dirty="0"/>
              <a:t> for </a:t>
            </a:r>
            <a:r>
              <a:rPr lang="pt-PT" dirty="0" err="1"/>
              <a:t>an</a:t>
            </a:r>
            <a:r>
              <a:rPr lang="pt-PT" dirty="0"/>
              <a:t> </a:t>
            </a:r>
            <a:r>
              <a:rPr lang="pt-PT" dirty="0" err="1"/>
              <a:t>investor</a:t>
            </a:r>
            <a:r>
              <a:rPr lang="pt-PT" dirty="0"/>
              <a:t>, </a:t>
            </a: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decided</a:t>
            </a:r>
            <a:r>
              <a:rPr lang="pt-PT" dirty="0"/>
              <a:t> to </a:t>
            </a:r>
            <a:r>
              <a:rPr lang="pt-PT" dirty="0" err="1"/>
              <a:t>add</a:t>
            </a:r>
            <a:r>
              <a:rPr lang="pt-PT" dirty="0"/>
              <a:t> a bar </a:t>
            </a:r>
            <a:r>
              <a:rPr lang="pt-PT" dirty="0" err="1"/>
              <a:t>chart</a:t>
            </a:r>
            <a:r>
              <a:rPr lang="pt-PT" dirty="0"/>
              <a:t> to </a:t>
            </a:r>
            <a:r>
              <a:rPr lang="pt-PT" dirty="0" err="1"/>
              <a:t>allow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user</a:t>
            </a:r>
            <a:r>
              <a:rPr lang="pt-PT" dirty="0"/>
              <a:t> to explore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dataset</a:t>
            </a:r>
            <a:r>
              <a:rPr lang="pt-PT" dirty="0"/>
              <a:t>.</a:t>
            </a:r>
          </a:p>
          <a:p>
            <a:pPr marL="120650" indent="0">
              <a:buNone/>
            </a:pP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selects</a:t>
            </a:r>
            <a:r>
              <a:rPr lang="pt-PT" dirty="0"/>
              <a:t> a </a:t>
            </a:r>
            <a:r>
              <a:rPr lang="pt-PT" dirty="0" err="1"/>
              <a:t>year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chart</a:t>
            </a:r>
            <a:r>
              <a:rPr lang="pt-PT" dirty="0"/>
              <a:t> shows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genre</a:t>
            </a:r>
            <a:r>
              <a:rPr lang="pt-PT" dirty="0"/>
              <a:t> </a:t>
            </a:r>
            <a:r>
              <a:rPr lang="pt-PT" dirty="0" err="1"/>
              <a:t>distribution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10 </a:t>
            </a:r>
            <a:r>
              <a:rPr lang="pt-PT" dirty="0" err="1"/>
              <a:t>highest</a:t>
            </a:r>
            <a:r>
              <a:rPr lang="pt-PT" dirty="0"/>
              <a:t> </a:t>
            </a:r>
            <a:r>
              <a:rPr lang="pt-PT" dirty="0" err="1"/>
              <a:t>grossing</a:t>
            </a:r>
            <a:r>
              <a:rPr lang="pt-PT" dirty="0"/>
              <a:t> </a:t>
            </a:r>
            <a:r>
              <a:rPr lang="pt-PT" dirty="0" err="1"/>
              <a:t>movies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that</a:t>
            </a:r>
            <a:r>
              <a:rPr lang="pt-PT" dirty="0"/>
              <a:t> </a:t>
            </a:r>
            <a:r>
              <a:rPr lang="pt-PT" dirty="0" err="1"/>
              <a:t>year</a:t>
            </a:r>
            <a:r>
              <a:rPr lang="pt-PT" dirty="0"/>
              <a:t>.</a:t>
            </a:r>
          </a:p>
        </p:txBody>
      </p:sp>
      <p:pic>
        <p:nvPicPr>
          <p:cNvPr id="5" name="Imagem 4" descr="Uma imagem com texto, quadro branco, recibo&#10;&#10;Descrição gerada automaticamente">
            <a:extLst>
              <a:ext uri="{FF2B5EF4-FFF2-40B4-BE49-F238E27FC236}">
                <a16:creationId xmlns:a16="http://schemas.microsoft.com/office/drawing/2014/main" id="{746EFCEF-6657-4720-B588-D5C34674D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353666" y="2121408"/>
            <a:ext cx="5143893" cy="385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03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908074-80E4-49E1-BD83-48E806C6D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Feedback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8A4E40E-CE38-4489-AEF1-D7EB5113A3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got</a:t>
            </a:r>
            <a:r>
              <a:rPr lang="pt-PT" dirty="0"/>
              <a:t> some </a:t>
            </a:r>
            <a:r>
              <a:rPr lang="pt-PT" dirty="0" err="1"/>
              <a:t>very</a:t>
            </a:r>
            <a:r>
              <a:rPr lang="pt-PT" dirty="0"/>
              <a:t> </a:t>
            </a:r>
            <a:r>
              <a:rPr lang="pt-PT" dirty="0" err="1"/>
              <a:t>useful</a:t>
            </a:r>
            <a:r>
              <a:rPr lang="pt-PT" dirty="0"/>
              <a:t> feedback,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visualizations</a:t>
            </a:r>
            <a:r>
              <a:rPr lang="pt-PT" dirty="0"/>
              <a:t> </a:t>
            </a:r>
            <a:r>
              <a:rPr lang="pt-PT" dirty="0" err="1"/>
              <a:t>seemed</a:t>
            </a:r>
            <a:r>
              <a:rPr lang="pt-PT" dirty="0"/>
              <a:t> </a:t>
            </a:r>
            <a:r>
              <a:rPr lang="pt-PT" dirty="0" err="1"/>
              <a:t>appropriate</a:t>
            </a:r>
            <a:r>
              <a:rPr lang="pt-PT" dirty="0"/>
              <a:t> </a:t>
            </a:r>
            <a:r>
              <a:rPr lang="pt-PT" dirty="0" err="1"/>
              <a:t>but</a:t>
            </a:r>
            <a:r>
              <a:rPr lang="pt-PT" dirty="0"/>
              <a:t> some extra </a:t>
            </a:r>
            <a:r>
              <a:rPr lang="pt-PT" dirty="0" err="1"/>
              <a:t>features</a:t>
            </a:r>
            <a:r>
              <a:rPr lang="pt-PT" dirty="0"/>
              <a:t> </a:t>
            </a:r>
            <a:r>
              <a:rPr lang="pt-PT" dirty="0" err="1"/>
              <a:t>were</a:t>
            </a:r>
            <a:r>
              <a:rPr lang="pt-PT" dirty="0"/>
              <a:t> </a:t>
            </a:r>
            <a:r>
              <a:rPr lang="pt-PT" dirty="0" err="1"/>
              <a:t>suggested</a:t>
            </a:r>
            <a:r>
              <a:rPr lang="pt-PT" dirty="0"/>
              <a:t>, </a:t>
            </a:r>
            <a:r>
              <a:rPr lang="pt-PT" dirty="0" err="1"/>
              <a:t>mainly</a:t>
            </a:r>
            <a:r>
              <a:rPr lang="pt-PT" dirty="0"/>
              <a:t>:</a:t>
            </a:r>
          </a:p>
          <a:p>
            <a:pPr lvl="1"/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addition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a </a:t>
            </a:r>
            <a:r>
              <a:rPr lang="pt-PT" dirty="0" err="1"/>
              <a:t>way</a:t>
            </a:r>
            <a:r>
              <a:rPr lang="pt-PT" dirty="0"/>
              <a:t> to </a:t>
            </a:r>
            <a:r>
              <a:rPr lang="pt-PT" dirty="0" err="1"/>
              <a:t>filter</a:t>
            </a:r>
            <a:r>
              <a:rPr lang="pt-PT" dirty="0"/>
              <a:t> out </a:t>
            </a:r>
            <a:r>
              <a:rPr lang="pt-PT" dirty="0" err="1"/>
              <a:t>all</a:t>
            </a:r>
            <a:r>
              <a:rPr lang="pt-PT" dirty="0"/>
              <a:t> </a:t>
            </a:r>
            <a:r>
              <a:rPr lang="pt-PT" dirty="0" err="1"/>
              <a:t>genres</a:t>
            </a:r>
            <a:r>
              <a:rPr lang="pt-PT" dirty="0"/>
              <a:t> </a:t>
            </a:r>
            <a:r>
              <a:rPr lang="pt-PT" dirty="0" err="1"/>
              <a:t>except</a:t>
            </a:r>
            <a:r>
              <a:rPr lang="pt-PT" dirty="0"/>
              <a:t> 1 </a:t>
            </a:r>
            <a:r>
              <a:rPr lang="pt-PT" dirty="0" err="1"/>
              <a:t>at</a:t>
            </a:r>
            <a:r>
              <a:rPr lang="pt-PT" dirty="0"/>
              <a:t> </a:t>
            </a:r>
            <a:r>
              <a:rPr lang="pt-PT" dirty="0" err="1"/>
              <a:t>once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</a:t>
            </a:r>
            <a:r>
              <a:rPr lang="pt-PT" dirty="0" err="1"/>
              <a:t>hovering</a:t>
            </a:r>
            <a:r>
              <a:rPr lang="pt-PT" dirty="0"/>
              <a:t> </a:t>
            </a:r>
            <a:r>
              <a:rPr lang="pt-PT" dirty="0" err="1"/>
              <a:t>over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legend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scatter</a:t>
            </a:r>
            <a:r>
              <a:rPr lang="pt-PT" dirty="0"/>
              <a:t> </a:t>
            </a:r>
            <a:r>
              <a:rPr lang="pt-PT" dirty="0" err="1"/>
              <a:t>plot</a:t>
            </a:r>
            <a:r>
              <a:rPr lang="pt-PT" dirty="0"/>
              <a:t>.</a:t>
            </a:r>
          </a:p>
          <a:p>
            <a:pPr lvl="1"/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addition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a </a:t>
            </a:r>
            <a:r>
              <a:rPr lang="pt-PT" dirty="0" err="1"/>
              <a:t>tooltip</a:t>
            </a:r>
            <a:r>
              <a:rPr lang="pt-PT" dirty="0"/>
              <a:t> </a:t>
            </a:r>
            <a:r>
              <a:rPr lang="pt-PT" dirty="0" err="1"/>
              <a:t>both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heatmap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stacked</a:t>
            </a:r>
            <a:r>
              <a:rPr lang="pt-PT" dirty="0"/>
              <a:t> bar </a:t>
            </a:r>
            <a:r>
              <a:rPr lang="pt-PT" dirty="0" err="1"/>
              <a:t>chart</a:t>
            </a:r>
            <a:r>
              <a:rPr lang="pt-PT" dirty="0"/>
              <a:t>, to </a:t>
            </a:r>
            <a:r>
              <a:rPr lang="pt-PT" dirty="0" err="1"/>
              <a:t>clarify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data </a:t>
            </a:r>
            <a:r>
              <a:rPr lang="pt-PT" dirty="0" err="1"/>
              <a:t>by</a:t>
            </a:r>
            <a:r>
              <a:rPr lang="pt-PT" dirty="0"/>
              <a:t> </a:t>
            </a:r>
            <a:r>
              <a:rPr lang="pt-PT" dirty="0" err="1"/>
              <a:t>showing</a:t>
            </a:r>
            <a:r>
              <a:rPr lang="pt-PT" dirty="0"/>
              <a:t> </a:t>
            </a:r>
            <a:r>
              <a:rPr lang="pt-PT" dirty="0" err="1"/>
              <a:t>values</a:t>
            </a:r>
            <a:r>
              <a:rPr lang="pt-PT" dirty="0"/>
              <a:t> (</a:t>
            </a:r>
            <a:r>
              <a:rPr lang="pt-PT" dirty="0" err="1"/>
              <a:t>average</a:t>
            </a:r>
            <a:r>
              <a:rPr lang="pt-PT" dirty="0"/>
              <a:t> rating </a:t>
            </a:r>
            <a:r>
              <a:rPr lang="pt-PT" dirty="0" err="1"/>
              <a:t>and</a:t>
            </a:r>
            <a:r>
              <a:rPr lang="pt-PT" dirty="0"/>
              <a:t> sample </a:t>
            </a:r>
            <a:r>
              <a:rPr lang="pt-PT" dirty="0" err="1"/>
              <a:t>size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heatmap</a:t>
            </a:r>
            <a:r>
              <a:rPr lang="pt-PT" dirty="0"/>
              <a:t>, </a:t>
            </a:r>
            <a:r>
              <a:rPr lang="pt-PT" dirty="0" err="1"/>
              <a:t>and</a:t>
            </a:r>
            <a:r>
              <a:rPr lang="pt-PT" dirty="0"/>
              <a:t> budget/gross ratio </a:t>
            </a:r>
            <a:r>
              <a:rPr lang="pt-PT" dirty="0" err="1"/>
              <a:t>and</a:t>
            </a:r>
            <a:r>
              <a:rPr lang="pt-PT" dirty="0"/>
              <a:t> sample </a:t>
            </a:r>
            <a:r>
              <a:rPr lang="pt-PT" dirty="0" err="1"/>
              <a:t>size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stacked</a:t>
            </a:r>
            <a:r>
              <a:rPr lang="pt-PT" dirty="0"/>
              <a:t> bar </a:t>
            </a:r>
            <a:r>
              <a:rPr lang="pt-PT" dirty="0" err="1"/>
              <a:t>chart</a:t>
            </a:r>
            <a:r>
              <a:rPr lang="pt-PT" dirty="0"/>
              <a:t>).</a:t>
            </a:r>
          </a:p>
          <a:p>
            <a:pPr lvl="1"/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addition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a </a:t>
            </a:r>
            <a:r>
              <a:rPr lang="pt-PT" dirty="0" err="1"/>
              <a:t>simple</a:t>
            </a:r>
            <a:r>
              <a:rPr lang="pt-PT" dirty="0"/>
              <a:t> </a:t>
            </a:r>
            <a:r>
              <a:rPr lang="pt-PT" dirty="0" err="1"/>
              <a:t>search</a:t>
            </a:r>
            <a:r>
              <a:rPr lang="pt-PT" dirty="0"/>
              <a:t> box </a:t>
            </a:r>
            <a:r>
              <a:rPr lang="pt-PT" dirty="0" err="1"/>
              <a:t>where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user</a:t>
            </a:r>
            <a:r>
              <a:rPr lang="pt-PT" dirty="0"/>
              <a:t> can </a:t>
            </a:r>
            <a:r>
              <a:rPr lang="pt-PT" dirty="0" err="1"/>
              <a:t>search</a:t>
            </a:r>
            <a:r>
              <a:rPr lang="pt-PT" dirty="0"/>
              <a:t> for a </a:t>
            </a:r>
            <a:r>
              <a:rPr lang="pt-PT" dirty="0" err="1"/>
              <a:t>movie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see</a:t>
            </a:r>
            <a:r>
              <a:rPr lang="pt-PT" dirty="0"/>
              <a:t> </a:t>
            </a:r>
            <a:r>
              <a:rPr lang="pt-PT" dirty="0" err="1"/>
              <a:t>its</a:t>
            </a:r>
            <a:r>
              <a:rPr lang="pt-PT" dirty="0"/>
              <a:t> </a:t>
            </a:r>
            <a:r>
              <a:rPr lang="pt-PT" dirty="0" err="1"/>
              <a:t>most</a:t>
            </a:r>
            <a:r>
              <a:rPr lang="pt-PT" dirty="0"/>
              <a:t> </a:t>
            </a:r>
            <a:r>
              <a:rPr lang="pt-PT" dirty="0" err="1"/>
              <a:t>relevant</a:t>
            </a:r>
            <a:r>
              <a:rPr lang="pt-PT" dirty="0"/>
              <a:t> </a:t>
            </a:r>
            <a:r>
              <a:rPr lang="pt-PT" dirty="0" err="1"/>
              <a:t>information</a:t>
            </a:r>
            <a:r>
              <a:rPr lang="pt-P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8976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F2E64F-1F62-4BF6-BFE4-A22D99B09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Functional</a:t>
            </a:r>
            <a:r>
              <a:rPr lang="pt-PT" dirty="0"/>
              <a:t> </a:t>
            </a:r>
            <a:r>
              <a:rPr lang="pt-PT" dirty="0" err="1"/>
              <a:t>prototype</a:t>
            </a:r>
            <a:endParaRPr lang="pt-PT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A91A5ED-AAD1-46A0-A226-7CE237FBB3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then</a:t>
            </a:r>
            <a:r>
              <a:rPr lang="pt-PT" dirty="0"/>
              <a:t> </a:t>
            </a:r>
            <a:r>
              <a:rPr lang="pt-PT" dirty="0" err="1"/>
              <a:t>started</a:t>
            </a:r>
            <a:r>
              <a:rPr lang="pt-PT" dirty="0"/>
              <a:t> </a:t>
            </a:r>
            <a:r>
              <a:rPr lang="pt-PT" dirty="0" err="1"/>
              <a:t>implementing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our</a:t>
            </a:r>
            <a:r>
              <a:rPr lang="pt-PT" dirty="0"/>
              <a:t> </a:t>
            </a:r>
            <a:r>
              <a:rPr lang="pt-PT" dirty="0" err="1"/>
              <a:t>colleagues</a:t>
            </a:r>
            <a:r>
              <a:rPr lang="pt-PT" dirty="0"/>
              <a:t>’ feedback in </a:t>
            </a:r>
            <a:r>
              <a:rPr lang="pt-PT" dirty="0" err="1"/>
              <a:t>consideration</a:t>
            </a:r>
            <a:r>
              <a:rPr lang="pt-PT" dirty="0"/>
              <a:t>.</a:t>
            </a:r>
          </a:p>
          <a:p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made</a:t>
            </a:r>
            <a:r>
              <a:rPr lang="pt-PT" dirty="0"/>
              <a:t> a site </a:t>
            </a:r>
            <a:r>
              <a:rPr lang="pt-PT" dirty="0" err="1"/>
              <a:t>containing</a:t>
            </a:r>
            <a:r>
              <a:rPr lang="pt-PT" dirty="0"/>
              <a:t> 4 </a:t>
            </a:r>
            <a:r>
              <a:rPr lang="pt-PT" dirty="0" err="1"/>
              <a:t>pages</a:t>
            </a:r>
            <a:r>
              <a:rPr lang="pt-PT" dirty="0"/>
              <a:t>:</a:t>
            </a:r>
          </a:p>
          <a:p>
            <a:pPr lvl="1"/>
            <a:r>
              <a:rPr lang="pt-PT" dirty="0" err="1"/>
              <a:t>Introductory</a:t>
            </a:r>
            <a:r>
              <a:rPr lang="pt-PT" dirty="0"/>
              <a:t> </a:t>
            </a:r>
            <a:r>
              <a:rPr lang="pt-PT" dirty="0" err="1"/>
              <a:t>page</a:t>
            </a:r>
            <a:r>
              <a:rPr lang="pt-PT" dirty="0"/>
              <a:t>;</a:t>
            </a:r>
          </a:p>
          <a:p>
            <a:pPr lvl="1"/>
            <a:r>
              <a:rPr lang="pt-PT" dirty="0"/>
              <a:t>Data </a:t>
            </a:r>
            <a:r>
              <a:rPr lang="pt-PT" dirty="0" err="1"/>
              <a:t>exploration</a:t>
            </a:r>
            <a:r>
              <a:rPr lang="pt-PT" dirty="0"/>
              <a:t> </a:t>
            </a:r>
            <a:r>
              <a:rPr lang="pt-PT" dirty="0" err="1"/>
              <a:t>page</a:t>
            </a:r>
            <a:r>
              <a:rPr lang="pt-PT" dirty="0"/>
              <a:t>;</a:t>
            </a:r>
          </a:p>
          <a:p>
            <a:pPr lvl="1"/>
            <a:r>
              <a:rPr lang="pt-PT" dirty="0" err="1"/>
              <a:t>Main</a:t>
            </a:r>
            <a:r>
              <a:rPr lang="pt-PT" dirty="0"/>
              <a:t> </a:t>
            </a:r>
            <a:r>
              <a:rPr lang="pt-PT" dirty="0" err="1"/>
              <a:t>page</a:t>
            </a:r>
            <a:r>
              <a:rPr lang="pt-PT" dirty="0"/>
              <a:t> for </a:t>
            </a:r>
            <a:r>
              <a:rPr lang="pt-PT" dirty="0" err="1"/>
              <a:t>answering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questions</a:t>
            </a:r>
            <a:r>
              <a:rPr lang="pt-PT" dirty="0"/>
              <a:t> </a:t>
            </a: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defined</a:t>
            </a:r>
            <a:r>
              <a:rPr lang="pt-PT" dirty="0"/>
              <a:t>;</a:t>
            </a:r>
          </a:p>
          <a:p>
            <a:pPr lvl="1"/>
            <a:r>
              <a:rPr lang="pt-PT" dirty="0" err="1"/>
              <a:t>Page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source</a:t>
            </a:r>
            <a:r>
              <a:rPr lang="pt-PT" dirty="0"/>
              <a:t> </a:t>
            </a:r>
            <a:r>
              <a:rPr lang="pt-PT" dirty="0" err="1"/>
              <a:t>information</a:t>
            </a:r>
            <a:r>
              <a:rPr lang="pt-P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8192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8E5859-4B74-444C-8E42-0B00F4520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Data </a:t>
            </a:r>
            <a:r>
              <a:rPr lang="pt-PT" dirty="0" err="1"/>
              <a:t>exploration</a:t>
            </a:r>
            <a:r>
              <a:rPr lang="pt-PT" dirty="0"/>
              <a:t> </a:t>
            </a:r>
            <a:r>
              <a:rPr lang="pt-PT" dirty="0" err="1"/>
              <a:t>page</a:t>
            </a:r>
            <a:endParaRPr lang="pt-PT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86760585-36FF-4B02-B387-C4A2A1A47E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The</a:t>
            </a:r>
            <a:r>
              <a:rPr lang="pt-PT" dirty="0"/>
              <a:t> data </a:t>
            </a:r>
            <a:r>
              <a:rPr lang="pt-PT" dirty="0" err="1"/>
              <a:t>exploration</a:t>
            </a:r>
            <a:r>
              <a:rPr lang="pt-PT" dirty="0"/>
              <a:t> </a:t>
            </a:r>
            <a:r>
              <a:rPr lang="pt-PT" dirty="0" err="1"/>
              <a:t>page</a:t>
            </a:r>
            <a:r>
              <a:rPr lang="pt-PT" dirty="0"/>
              <a:t> </a:t>
            </a:r>
            <a:r>
              <a:rPr lang="pt-PT" dirty="0" err="1"/>
              <a:t>contains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bar </a:t>
            </a:r>
            <a:r>
              <a:rPr lang="pt-PT" dirty="0" err="1"/>
              <a:t>chart</a:t>
            </a:r>
            <a:r>
              <a:rPr lang="pt-PT" dirty="0"/>
              <a:t> </a:t>
            </a:r>
            <a:r>
              <a:rPr lang="pt-PT" dirty="0" err="1"/>
              <a:t>showing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distribution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genres</a:t>
            </a:r>
            <a:r>
              <a:rPr lang="pt-PT" dirty="0"/>
              <a:t> for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selected</a:t>
            </a:r>
            <a:r>
              <a:rPr lang="pt-PT" dirty="0"/>
              <a:t> </a:t>
            </a:r>
            <a:r>
              <a:rPr lang="pt-PT" dirty="0" err="1"/>
              <a:t>year</a:t>
            </a:r>
            <a:r>
              <a:rPr lang="pt-PT" dirty="0"/>
              <a:t>,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movie</a:t>
            </a:r>
            <a:r>
              <a:rPr lang="pt-PT" dirty="0"/>
              <a:t> </a:t>
            </a:r>
            <a:r>
              <a:rPr lang="pt-PT" dirty="0" err="1"/>
              <a:t>search</a:t>
            </a:r>
            <a:r>
              <a:rPr lang="pt-PT" dirty="0"/>
              <a:t> box.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CB583FA-AE76-4FE1-BB8C-3EF913179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18" y="2974558"/>
            <a:ext cx="5169522" cy="3197642"/>
          </a:xfrm>
          <a:prstGeom prst="rect">
            <a:avLst/>
          </a:prstGeom>
        </p:spPr>
      </p:pic>
      <p:pic>
        <p:nvPicPr>
          <p:cNvPr id="7" name="Imagem 6" descr="Uma imagem com texto, captura de ecrã&#10;&#10;Descrição gerada automaticamente">
            <a:extLst>
              <a:ext uri="{FF2B5EF4-FFF2-40B4-BE49-F238E27FC236}">
                <a16:creationId xmlns:a16="http://schemas.microsoft.com/office/drawing/2014/main" id="{34D36839-800C-4429-9FC8-C0E877D1B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740" y="3063515"/>
            <a:ext cx="623426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0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336B98-E550-4157-B8E3-20499E0CF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Main</a:t>
            </a:r>
            <a:r>
              <a:rPr lang="pt-PT" dirty="0"/>
              <a:t> </a:t>
            </a:r>
            <a:r>
              <a:rPr lang="pt-PT" dirty="0" err="1"/>
              <a:t>page</a:t>
            </a:r>
            <a:endParaRPr lang="pt-PT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FAE1EC0-87C3-4D11-8142-5AA1725B32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main</a:t>
            </a:r>
            <a:r>
              <a:rPr lang="pt-PT" dirty="0"/>
              <a:t> </a:t>
            </a:r>
            <a:r>
              <a:rPr lang="pt-PT" dirty="0" err="1"/>
              <a:t>page</a:t>
            </a:r>
            <a:r>
              <a:rPr lang="pt-PT" dirty="0"/>
              <a:t> </a:t>
            </a:r>
            <a:r>
              <a:rPr lang="pt-PT" dirty="0" err="1"/>
              <a:t>contains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4 </a:t>
            </a:r>
            <a:r>
              <a:rPr lang="pt-PT" dirty="0" err="1"/>
              <a:t>main</a:t>
            </a:r>
            <a:r>
              <a:rPr lang="pt-PT" dirty="0"/>
              <a:t> </a:t>
            </a:r>
            <a:r>
              <a:rPr lang="pt-PT" dirty="0" err="1"/>
              <a:t>charts</a:t>
            </a:r>
            <a:r>
              <a:rPr lang="pt-PT" dirty="0"/>
              <a:t> </a:t>
            </a:r>
            <a:r>
              <a:rPr lang="pt-PT" dirty="0" err="1"/>
              <a:t>shown</a:t>
            </a:r>
            <a:r>
              <a:rPr lang="pt-PT" dirty="0"/>
              <a:t> in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prototype</a:t>
            </a:r>
            <a:r>
              <a:rPr lang="pt-PT" dirty="0"/>
              <a:t> </a:t>
            </a:r>
            <a:r>
              <a:rPr lang="pt-PT" dirty="0" err="1"/>
              <a:t>designed</a:t>
            </a:r>
            <a:r>
              <a:rPr lang="pt-PT" dirty="0"/>
              <a:t> to </a:t>
            </a:r>
            <a:r>
              <a:rPr lang="pt-PT" dirty="0" err="1"/>
              <a:t>answer</a:t>
            </a:r>
            <a:r>
              <a:rPr lang="pt-PT" dirty="0"/>
              <a:t> </a:t>
            </a:r>
            <a:r>
              <a:rPr lang="pt-PT" dirty="0" err="1"/>
              <a:t>our</a:t>
            </a:r>
            <a:r>
              <a:rPr lang="pt-PT" dirty="0"/>
              <a:t> </a:t>
            </a:r>
            <a:r>
              <a:rPr lang="pt-PT" dirty="0" err="1"/>
              <a:t>questions</a:t>
            </a:r>
            <a:r>
              <a:rPr lang="pt-PT" dirty="0"/>
              <a:t>.</a:t>
            </a:r>
          </a:p>
          <a:p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will</a:t>
            </a:r>
            <a:r>
              <a:rPr lang="pt-PT" dirty="0"/>
              <a:t> </a:t>
            </a:r>
            <a:r>
              <a:rPr lang="pt-PT" dirty="0" err="1"/>
              <a:t>now</a:t>
            </a:r>
            <a:r>
              <a:rPr lang="pt-PT" dirty="0"/>
              <a:t> show </a:t>
            </a:r>
            <a:r>
              <a:rPr lang="pt-PT" dirty="0" err="1"/>
              <a:t>each</a:t>
            </a:r>
            <a:r>
              <a:rPr lang="pt-PT" dirty="0"/>
              <a:t> </a:t>
            </a:r>
            <a:r>
              <a:rPr lang="pt-PT" dirty="0" err="1"/>
              <a:t>implementation</a:t>
            </a:r>
            <a:r>
              <a:rPr lang="pt-P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4949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B36487-B8E2-4A58-A918-0CAB4808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Scatter</a:t>
            </a:r>
            <a:r>
              <a:rPr lang="pt-PT" dirty="0"/>
              <a:t> </a:t>
            </a:r>
            <a:r>
              <a:rPr lang="pt-PT" dirty="0" err="1"/>
              <a:t>plot</a:t>
            </a:r>
            <a:r>
              <a:rPr lang="pt-PT" dirty="0"/>
              <a:t> </a:t>
            </a:r>
            <a:r>
              <a:rPr lang="pt-PT" dirty="0" err="1"/>
              <a:t>implementation</a:t>
            </a:r>
            <a:endParaRPr lang="pt-PT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57889A6-90D0-4FAB-B14A-9CE055E9A6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914DD91-9219-4D1F-85E6-FA7955187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30" y="2386474"/>
            <a:ext cx="5037252" cy="352066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2EB2ED4-A756-4B49-975E-354AD74AB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7100" y="2121408"/>
            <a:ext cx="5463341" cy="364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54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3C0218-CEE0-4AD6-8890-BDBDC3C08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Heatmap</a:t>
            </a:r>
            <a:r>
              <a:rPr lang="pt-PT" dirty="0"/>
              <a:t> </a:t>
            </a:r>
            <a:r>
              <a:rPr lang="pt-PT" dirty="0" err="1"/>
              <a:t>implementation</a:t>
            </a:r>
            <a:endParaRPr lang="pt-PT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8C109DF-A18B-47B5-9143-06C78BA68B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9" name="Imagem 8" descr="Uma imagem com texto, palavras cruzadas&#10;&#10;Descrição gerada automaticamente">
            <a:extLst>
              <a:ext uri="{FF2B5EF4-FFF2-40B4-BE49-F238E27FC236}">
                <a16:creationId xmlns:a16="http://schemas.microsoft.com/office/drawing/2014/main" id="{356E539E-26C3-4E65-8C5A-EA937D50E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236" y="1583197"/>
            <a:ext cx="6564199" cy="527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76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08F4AD-E60F-4804-A788-C47D79CB5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Stacked</a:t>
            </a:r>
            <a:r>
              <a:rPr lang="pt-PT" dirty="0"/>
              <a:t> bar </a:t>
            </a:r>
            <a:r>
              <a:rPr lang="pt-PT" dirty="0" err="1"/>
              <a:t>chart</a:t>
            </a:r>
            <a:r>
              <a:rPr lang="pt-PT" dirty="0"/>
              <a:t> </a:t>
            </a:r>
            <a:r>
              <a:rPr lang="pt-PT" dirty="0" err="1"/>
              <a:t>implementation</a:t>
            </a:r>
            <a:endParaRPr lang="pt-PT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1D06D8C-AC41-41C8-9429-C76F8E9A4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603AA7-EB4C-402B-8A1A-497E88134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538" y="2093976"/>
            <a:ext cx="5479133" cy="419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636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3F6ECE-FB8B-445F-9EA4-A3D58694E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Modified</a:t>
            </a:r>
            <a:r>
              <a:rPr lang="pt-PT" dirty="0"/>
              <a:t> </a:t>
            </a:r>
            <a:r>
              <a:rPr lang="pt-PT" dirty="0" err="1"/>
              <a:t>lollipop</a:t>
            </a:r>
            <a:r>
              <a:rPr lang="pt-PT" dirty="0"/>
              <a:t> </a:t>
            </a:r>
            <a:r>
              <a:rPr lang="pt-PT" dirty="0" err="1"/>
              <a:t>implementation</a:t>
            </a:r>
            <a:endParaRPr lang="pt-PT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E9896D1-DFEF-4251-A827-1671F5085D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341DD22-493F-4986-8D95-A83AF48A9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968" y="1999284"/>
            <a:ext cx="6916525" cy="485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59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379E12-20C8-4B29-8FF8-B583D94CA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Blockbusters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176E0F01-81CE-4A80-8AE3-BB3418C431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Our</a:t>
            </a:r>
            <a:r>
              <a:rPr lang="pt-PT" dirty="0"/>
              <a:t> </a:t>
            </a:r>
            <a:r>
              <a:rPr lang="pt-PT" dirty="0" err="1"/>
              <a:t>work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based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movies</a:t>
            </a:r>
            <a:r>
              <a:rPr lang="pt-PT" dirty="0"/>
              <a:t>, more </a:t>
            </a:r>
            <a:r>
              <a:rPr lang="pt-PT" dirty="0" err="1"/>
              <a:t>specifically</a:t>
            </a:r>
            <a:r>
              <a:rPr lang="pt-PT" dirty="0"/>
              <a:t> blockbusters, </a:t>
            </a:r>
            <a:r>
              <a:rPr lang="pt-PT" dirty="0" err="1"/>
              <a:t>films</a:t>
            </a:r>
            <a:r>
              <a:rPr lang="pt-PT" dirty="0"/>
              <a:t> </a:t>
            </a:r>
            <a:r>
              <a:rPr lang="pt-PT" dirty="0" err="1"/>
              <a:t>that</a:t>
            </a:r>
            <a:r>
              <a:rPr lang="pt-PT" dirty="0"/>
              <a:t> </a:t>
            </a:r>
            <a:r>
              <a:rPr lang="pt-PT" dirty="0" err="1"/>
              <a:t>gain</a:t>
            </a:r>
            <a:r>
              <a:rPr lang="pt-PT" dirty="0"/>
              <a:t> </a:t>
            </a:r>
            <a:r>
              <a:rPr lang="pt-PT" dirty="0" err="1"/>
              <a:t>widespread</a:t>
            </a:r>
            <a:r>
              <a:rPr lang="pt-PT" dirty="0"/>
              <a:t> </a:t>
            </a:r>
            <a:r>
              <a:rPr lang="pt-PT" dirty="0" err="1"/>
              <a:t>popularity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achieve</a:t>
            </a:r>
            <a:r>
              <a:rPr lang="pt-PT" dirty="0"/>
              <a:t> </a:t>
            </a:r>
            <a:r>
              <a:rPr lang="pt-PT" dirty="0" err="1"/>
              <a:t>great</a:t>
            </a:r>
            <a:r>
              <a:rPr lang="pt-PT" dirty="0"/>
              <a:t> financial </a:t>
            </a:r>
            <a:r>
              <a:rPr lang="pt-PT" dirty="0" err="1"/>
              <a:t>success</a:t>
            </a:r>
            <a:r>
              <a:rPr lang="pt-PT" dirty="0"/>
              <a:t>.</a:t>
            </a:r>
          </a:p>
          <a:p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chose</a:t>
            </a:r>
            <a:r>
              <a:rPr lang="pt-PT" dirty="0"/>
              <a:t> </a:t>
            </a:r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topic</a:t>
            </a:r>
            <a:r>
              <a:rPr lang="pt-PT" dirty="0"/>
              <a:t> </a:t>
            </a:r>
            <a:r>
              <a:rPr lang="pt-PT" dirty="0" err="1"/>
              <a:t>because</a:t>
            </a:r>
            <a:r>
              <a:rPr lang="pt-PT" dirty="0"/>
              <a:t> </a:t>
            </a:r>
            <a:r>
              <a:rPr lang="pt-PT" dirty="0" err="1"/>
              <a:t>it’s</a:t>
            </a:r>
            <a:r>
              <a:rPr lang="pt-PT" dirty="0"/>
              <a:t> </a:t>
            </a:r>
            <a:r>
              <a:rPr lang="pt-PT" dirty="0" err="1"/>
              <a:t>something</a:t>
            </a:r>
            <a:r>
              <a:rPr lang="pt-PT" dirty="0"/>
              <a:t> </a:t>
            </a:r>
            <a:r>
              <a:rPr lang="pt-PT" dirty="0" err="1"/>
              <a:t>we’re</a:t>
            </a:r>
            <a:r>
              <a:rPr lang="pt-PT" dirty="0"/>
              <a:t> </a:t>
            </a:r>
            <a:r>
              <a:rPr lang="pt-PT" dirty="0" err="1"/>
              <a:t>both</a:t>
            </a:r>
            <a:r>
              <a:rPr lang="pt-PT" dirty="0"/>
              <a:t> </a:t>
            </a:r>
            <a:r>
              <a:rPr lang="pt-PT" dirty="0" err="1"/>
              <a:t>interested</a:t>
            </a:r>
            <a:r>
              <a:rPr lang="pt-PT" dirty="0"/>
              <a:t> in, </a:t>
            </a:r>
            <a:r>
              <a:rPr lang="pt-PT" dirty="0" err="1"/>
              <a:t>making</a:t>
            </a:r>
            <a:r>
              <a:rPr lang="pt-PT" dirty="0"/>
              <a:t> </a:t>
            </a:r>
            <a:r>
              <a:rPr lang="pt-PT" dirty="0" err="1"/>
              <a:t>us</a:t>
            </a:r>
            <a:r>
              <a:rPr lang="pt-PT" dirty="0"/>
              <a:t> more </a:t>
            </a:r>
            <a:r>
              <a:rPr lang="pt-PT" dirty="0" err="1"/>
              <a:t>motivated</a:t>
            </a:r>
            <a:r>
              <a:rPr lang="pt-PT" dirty="0"/>
              <a:t> to execute </a:t>
            </a:r>
            <a:r>
              <a:rPr lang="pt-PT" dirty="0" err="1"/>
              <a:t>it</a:t>
            </a:r>
            <a:r>
              <a:rPr lang="pt-P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98451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0DC7A7-9893-4002-8AAB-2CB420B4B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New feedback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5B49168-A877-4D0D-9FD4-A2FAAEEEFC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our</a:t>
            </a:r>
            <a:r>
              <a:rPr lang="pt-PT" dirty="0"/>
              <a:t> </a:t>
            </a:r>
            <a:r>
              <a:rPr lang="pt-PT" dirty="0" err="1"/>
              <a:t>first</a:t>
            </a:r>
            <a:r>
              <a:rPr lang="pt-PT" dirty="0"/>
              <a:t> </a:t>
            </a:r>
            <a:r>
              <a:rPr lang="pt-PT" dirty="0" err="1"/>
              <a:t>implementation</a:t>
            </a:r>
            <a:r>
              <a:rPr lang="pt-PT" dirty="0"/>
              <a:t> complete </a:t>
            </a:r>
            <a:r>
              <a:rPr lang="pt-PT" dirty="0" err="1"/>
              <a:t>we</a:t>
            </a:r>
            <a:r>
              <a:rPr lang="pt-PT" dirty="0"/>
              <a:t> set out to </a:t>
            </a:r>
            <a:r>
              <a:rPr lang="pt-PT" dirty="0" err="1"/>
              <a:t>get</a:t>
            </a:r>
            <a:r>
              <a:rPr lang="pt-PT" dirty="0"/>
              <a:t> </a:t>
            </a:r>
            <a:r>
              <a:rPr lang="pt-PT" dirty="0" err="1"/>
              <a:t>new</a:t>
            </a:r>
            <a:r>
              <a:rPr lang="pt-PT" dirty="0"/>
              <a:t> feedback,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so</a:t>
            </a:r>
            <a:r>
              <a:rPr lang="pt-PT" dirty="0"/>
              <a:t>, </a:t>
            </a: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asked</a:t>
            </a:r>
            <a:r>
              <a:rPr lang="pt-PT" dirty="0"/>
              <a:t> </a:t>
            </a:r>
            <a:r>
              <a:rPr lang="pt-PT" dirty="0" err="1"/>
              <a:t>our</a:t>
            </a:r>
            <a:r>
              <a:rPr lang="pt-PT" dirty="0"/>
              <a:t> </a:t>
            </a:r>
            <a:r>
              <a:rPr lang="pt-PT" dirty="0" err="1"/>
              <a:t>colleagues</a:t>
            </a:r>
            <a:r>
              <a:rPr lang="pt-PT" dirty="0"/>
              <a:t> some </a:t>
            </a:r>
            <a:r>
              <a:rPr lang="pt-PT" dirty="0" err="1"/>
              <a:t>questions</a:t>
            </a:r>
            <a:r>
              <a:rPr lang="pt-PT" dirty="0"/>
              <a:t> to </a:t>
            </a:r>
            <a:r>
              <a:rPr lang="pt-PT" dirty="0" err="1"/>
              <a:t>assess</a:t>
            </a:r>
            <a:r>
              <a:rPr lang="pt-PT" dirty="0"/>
              <a:t> </a:t>
            </a:r>
            <a:r>
              <a:rPr lang="pt-PT" dirty="0" err="1"/>
              <a:t>whether</a:t>
            </a:r>
            <a:r>
              <a:rPr lang="pt-PT" dirty="0"/>
              <a:t> </a:t>
            </a:r>
            <a:r>
              <a:rPr lang="pt-PT" dirty="0" err="1"/>
              <a:t>they</a:t>
            </a:r>
            <a:r>
              <a:rPr lang="pt-PT" dirty="0"/>
              <a:t> </a:t>
            </a:r>
            <a:r>
              <a:rPr lang="pt-PT" dirty="0" err="1"/>
              <a:t>could</a:t>
            </a:r>
            <a:r>
              <a:rPr lang="pt-PT" dirty="0"/>
              <a:t> </a:t>
            </a:r>
            <a:r>
              <a:rPr lang="pt-PT" dirty="0" err="1"/>
              <a:t>navigate</a:t>
            </a:r>
            <a:r>
              <a:rPr lang="pt-PT" dirty="0"/>
              <a:t> </a:t>
            </a:r>
            <a:r>
              <a:rPr lang="pt-PT" dirty="0" err="1"/>
              <a:t>our</a:t>
            </a:r>
            <a:r>
              <a:rPr lang="pt-PT" dirty="0"/>
              <a:t> app to </a:t>
            </a:r>
            <a:r>
              <a:rPr lang="pt-PT" dirty="0" err="1"/>
              <a:t>get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appropriate</a:t>
            </a:r>
            <a:r>
              <a:rPr lang="pt-PT" dirty="0"/>
              <a:t> </a:t>
            </a:r>
            <a:r>
              <a:rPr lang="pt-PT" dirty="0" err="1"/>
              <a:t>answers</a:t>
            </a:r>
            <a:r>
              <a:rPr lang="pt-PT" dirty="0"/>
              <a:t>.</a:t>
            </a:r>
          </a:p>
          <a:p>
            <a:r>
              <a:rPr lang="pt-PT" dirty="0" err="1"/>
              <a:t>Questions</a:t>
            </a:r>
            <a:r>
              <a:rPr lang="pt-PT" dirty="0"/>
              <a:t> </a:t>
            </a:r>
            <a:r>
              <a:rPr lang="pt-PT" dirty="0" err="1"/>
              <a:t>such</a:t>
            </a:r>
            <a:r>
              <a:rPr lang="pt-PT" dirty="0"/>
              <a:t> as:</a:t>
            </a:r>
          </a:p>
          <a:p>
            <a:pPr lvl="1"/>
            <a:r>
              <a:rPr lang="pt-PT" dirty="0" err="1"/>
              <a:t>How</a:t>
            </a:r>
            <a:r>
              <a:rPr lang="pt-PT" dirty="0"/>
              <a:t> </a:t>
            </a:r>
            <a:r>
              <a:rPr lang="pt-PT" dirty="0" err="1"/>
              <a:t>has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publics</a:t>
            </a:r>
            <a:r>
              <a:rPr lang="pt-PT" dirty="0"/>
              <a:t> </a:t>
            </a:r>
            <a:r>
              <a:rPr lang="pt-PT" dirty="0" err="1"/>
              <a:t>preference</a:t>
            </a:r>
            <a:r>
              <a:rPr lang="pt-PT" dirty="0"/>
              <a:t> for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genre</a:t>
            </a:r>
            <a:r>
              <a:rPr lang="pt-PT" dirty="0"/>
              <a:t> </a:t>
            </a:r>
            <a:r>
              <a:rPr lang="pt-PT" dirty="0" err="1"/>
              <a:t>comedy</a:t>
            </a:r>
            <a:r>
              <a:rPr lang="pt-PT" dirty="0"/>
              <a:t> </a:t>
            </a:r>
            <a:r>
              <a:rPr lang="pt-PT" dirty="0" err="1"/>
              <a:t>changed</a:t>
            </a:r>
            <a:r>
              <a:rPr lang="pt-PT" dirty="0"/>
              <a:t> </a:t>
            </a:r>
            <a:r>
              <a:rPr lang="pt-PT" dirty="0" err="1"/>
              <a:t>over</a:t>
            </a:r>
            <a:r>
              <a:rPr lang="pt-PT" dirty="0"/>
              <a:t> time?</a:t>
            </a:r>
          </a:p>
          <a:p>
            <a:pPr lvl="1"/>
            <a:r>
              <a:rPr lang="pt-PT" dirty="0" err="1"/>
              <a:t>Which</a:t>
            </a:r>
            <a:r>
              <a:rPr lang="pt-PT" dirty="0"/>
              <a:t> </a:t>
            </a:r>
            <a:r>
              <a:rPr lang="pt-PT" dirty="0" err="1"/>
              <a:t>genre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distributor</a:t>
            </a:r>
            <a:r>
              <a:rPr lang="pt-PT" dirty="0"/>
              <a:t> </a:t>
            </a:r>
            <a:r>
              <a:rPr lang="pt-PT" dirty="0" err="1"/>
              <a:t>Tristar</a:t>
            </a:r>
            <a:r>
              <a:rPr lang="pt-PT" dirty="0"/>
              <a:t> </a:t>
            </a:r>
            <a:r>
              <a:rPr lang="pt-PT" dirty="0" err="1"/>
              <a:t>pictures</a:t>
            </a:r>
            <a:r>
              <a:rPr lang="pt-PT" dirty="0"/>
              <a:t> </a:t>
            </a:r>
            <a:r>
              <a:rPr lang="pt-PT" dirty="0" err="1"/>
              <a:t>better</a:t>
            </a:r>
            <a:r>
              <a:rPr lang="pt-PT" dirty="0"/>
              <a:t> </a:t>
            </a:r>
            <a:r>
              <a:rPr lang="pt-PT" dirty="0" err="1"/>
              <a:t>at</a:t>
            </a:r>
            <a:r>
              <a:rPr lang="pt-PT" dirty="0"/>
              <a:t>?</a:t>
            </a:r>
          </a:p>
          <a:p>
            <a:pPr lvl="1"/>
            <a:r>
              <a:rPr lang="pt-PT" dirty="0" err="1"/>
              <a:t>What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columbia</a:t>
            </a:r>
            <a:r>
              <a:rPr lang="pt-PT" dirty="0"/>
              <a:t> </a:t>
            </a:r>
            <a:r>
              <a:rPr lang="pt-PT" dirty="0" err="1"/>
              <a:t>pictures</a:t>
            </a:r>
            <a:r>
              <a:rPr lang="pt-PT" dirty="0"/>
              <a:t>’ </a:t>
            </a:r>
            <a:r>
              <a:rPr lang="pt-PT" dirty="0" err="1"/>
              <a:t>average</a:t>
            </a:r>
            <a:r>
              <a:rPr lang="pt-PT" dirty="0"/>
              <a:t> budget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how</a:t>
            </a:r>
            <a:r>
              <a:rPr lang="pt-PT" dirty="0"/>
              <a:t> does </a:t>
            </a:r>
            <a:r>
              <a:rPr lang="pt-PT" dirty="0" err="1"/>
              <a:t>it</a:t>
            </a:r>
            <a:r>
              <a:rPr lang="pt-PT" dirty="0"/>
              <a:t> relate to </a:t>
            </a:r>
            <a:r>
              <a:rPr lang="pt-PT" dirty="0" err="1"/>
              <a:t>their</a:t>
            </a:r>
            <a:r>
              <a:rPr lang="pt-PT" dirty="0"/>
              <a:t> </a:t>
            </a:r>
            <a:r>
              <a:rPr lang="pt-PT" dirty="0" err="1"/>
              <a:t>average</a:t>
            </a:r>
            <a:r>
              <a:rPr lang="pt-PT" dirty="0"/>
              <a:t> </a:t>
            </a:r>
            <a:r>
              <a:rPr lang="pt-PT" dirty="0" err="1"/>
              <a:t>revenue</a:t>
            </a:r>
            <a:r>
              <a:rPr lang="pt-PT" dirty="0"/>
              <a:t>?</a:t>
            </a:r>
          </a:p>
          <a:p>
            <a:pPr lvl="1"/>
            <a:r>
              <a:rPr lang="pt-PT" dirty="0" err="1"/>
              <a:t>Which</a:t>
            </a:r>
            <a:r>
              <a:rPr lang="pt-PT" dirty="0"/>
              <a:t> </a:t>
            </a:r>
            <a:r>
              <a:rPr lang="pt-PT" dirty="0" err="1"/>
              <a:t>genre</a:t>
            </a:r>
            <a:r>
              <a:rPr lang="pt-PT" dirty="0"/>
              <a:t> </a:t>
            </a:r>
            <a:r>
              <a:rPr lang="pt-PT" dirty="0" err="1"/>
              <a:t>has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highest</a:t>
            </a:r>
            <a:r>
              <a:rPr lang="pt-PT" dirty="0"/>
              <a:t> </a:t>
            </a:r>
            <a:r>
              <a:rPr lang="pt-PT" dirty="0" err="1"/>
              <a:t>average</a:t>
            </a:r>
            <a:r>
              <a:rPr lang="pt-PT" dirty="0"/>
              <a:t> gross for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mpaa</a:t>
            </a:r>
            <a:r>
              <a:rPr lang="pt-PT" dirty="0"/>
              <a:t> rating “PG”</a:t>
            </a:r>
          </a:p>
          <a:p>
            <a:pPr lvl="1"/>
            <a:r>
              <a:rPr lang="pt-PT" dirty="0" err="1"/>
              <a:t>How</a:t>
            </a:r>
            <a:r>
              <a:rPr lang="pt-PT" dirty="0"/>
              <a:t> </a:t>
            </a:r>
            <a:r>
              <a:rPr lang="pt-PT" dirty="0" err="1"/>
              <a:t>many</a:t>
            </a:r>
            <a:r>
              <a:rPr lang="pt-PT" dirty="0"/>
              <a:t> </a:t>
            </a:r>
            <a:r>
              <a:rPr lang="pt-PT" dirty="0" err="1"/>
              <a:t>action</a:t>
            </a:r>
            <a:r>
              <a:rPr lang="pt-PT" dirty="0"/>
              <a:t> </a:t>
            </a:r>
            <a:r>
              <a:rPr lang="pt-PT" dirty="0" err="1"/>
              <a:t>movies</a:t>
            </a:r>
            <a:r>
              <a:rPr lang="pt-PT" dirty="0"/>
              <a:t> are in </a:t>
            </a:r>
            <a:r>
              <a:rPr lang="pt-PT" dirty="0" err="1"/>
              <a:t>the</a:t>
            </a:r>
            <a:r>
              <a:rPr lang="pt-PT" dirty="0"/>
              <a:t> 2019 top 10?</a:t>
            </a:r>
          </a:p>
        </p:txBody>
      </p:sp>
    </p:spTree>
    <p:extLst>
      <p:ext uri="{BB962C8B-B14F-4D97-AF65-F5344CB8AC3E}">
        <p14:creationId xmlns:p14="http://schemas.microsoft.com/office/powerpoint/2010/main" val="3113303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5B8261-4AF9-43E5-892C-81512B3F8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Results</a:t>
            </a:r>
            <a:endParaRPr lang="pt-PT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4A6B917-CA6E-4C5B-982C-863A0E0EF4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Most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users</a:t>
            </a:r>
            <a:r>
              <a:rPr lang="pt-PT" dirty="0"/>
              <a:t> </a:t>
            </a:r>
            <a:r>
              <a:rPr lang="pt-PT" dirty="0" err="1"/>
              <a:t>could</a:t>
            </a:r>
            <a:r>
              <a:rPr lang="pt-PT" dirty="0"/>
              <a:t> </a:t>
            </a:r>
            <a:r>
              <a:rPr lang="pt-PT" dirty="0" err="1"/>
              <a:t>answer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questions</a:t>
            </a:r>
            <a:r>
              <a:rPr lang="pt-PT" dirty="0"/>
              <a:t> </a:t>
            </a:r>
            <a:r>
              <a:rPr lang="pt-PT" dirty="0" err="1"/>
              <a:t>effectively</a:t>
            </a:r>
            <a:r>
              <a:rPr lang="pt-PT" dirty="0"/>
              <a:t> </a:t>
            </a:r>
            <a:r>
              <a:rPr lang="pt-PT" dirty="0" err="1"/>
              <a:t>though</a:t>
            </a:r>
            <a:r>
              <a:rPr lang="pt-PT" dirty="0"/>
              <a:t> some </a:t>
            </a:r>
            <a:r>
              <a:rPr lang="pt-PT" dirty="0" err="1"/>
              <a:t>were</a:t>
            </a:r>
            <a:r>
              <a:rPr lang="pt-PT" dirty="0"/>
              <a:t> more </a:t>
            </a:r>
            <a:r>
              <a:rPr lang="pt-PT" dirty="0" err="1"/>
              <a:t>intuitive</a:t>
            </a:r>
            <a:r>
              <a:rPr lang="pt-PT" dirty="0"/>
              <a:t> </a:t>
            </a:r>
            <a:r>
              <a:rPr lang="pt-PT" dirty="0" err="1"/>
              <a:t>than</a:t>
            </a:r>
            <a:r>
              <a:rPr lang="pt-PT" dirty="0"/>
              <a:t> </a:t>
            </a:r>
            <a:r>
              <a:rPr lang="pt-PT" dirty="0" err="1"/>
              <a:t>others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so</a:t>
            </a:r>
            <a:r>
              <a:rPr lang="pt-PT" dirty="0"/>
              <a:t>, </a:t>
            </a: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didn’t</a:t>
            </a:r>
            <a:r>
              <a:rPr lang="pt-PT" dirty="0"/>
              <a:t> </a:t>
            </a:r>
            <a:r>
              <a:rPr lang="pt-PT" dirty="0" err="1"/>
              <a:t>make</a:t>
            </a:r>
            <a:r>
              <a:rPr lang="pt-PT" dirty="0"/>
              <a:t> </a:t>
            </a:r>
            <a:r>
              <a:rPr lang="pt-PT" dirty="0" err="1"/>
              <a:t>any</a:t>
            </a:r>
            <a:r>
              <a:rPr lang="pt-PT" dirty="0"/>
              <a:t> major </a:t>
            </a:r>
            <a:r>
              <a:rPr lang="pt-PT" dirty="0" err="1"/>
              <a:t>changes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proceeded</a:t>
            </a:r>
            <a:r>
              <a:rPr lang="pt-PT" dirty="0"/>
              <a:t> to </a:t>
            </a:r>
            <a:r>
              <a:rPr lang="pt-PT" dirty="0" err="1"/>
              <a:t>just</a:t>
            </a:r>
            <a:r>
              <a:rPr lang="pt-PT" dirty="0"/>
              <a:t> </a:t>
            </a:r>
            <a:r>
              <a:rPr lang="pt-PT" dirty="0" err="1"/>
              <a:t>polish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application</a:t>
            </a:r>
            <a:r>
              <a:rPr lang="pt-PT" dirty="0"/>
              <a:t> to </a:t>
            </a:r>
            <a:r>
              <a:rPr lang="pt-PT" dirty="0" err="1"/>
              <a:t>its</a:t>
            </a:r>
            <a:r>
              <a:rPr lang="pt-PT" dirty="0"/>
              <a:t> final </a:t>
            </a:r>
            <a:r>
              <a:rPr lang="pt-PT" dirty="0" err="1"/>
              <a:t>state</a:t>
            </a:r>
            <a:r>
              <a:rPr lang="pt-P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9668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8BF86B-28EE-4521-B1B9-2050A1E7F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Dataset</a:t>
            </a:r>
            <a:endParaRPr lang="pt-PT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D83C203-6868-471D-A1C2-D4509B6C10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dataset</a:t>
            </a:r>
            <a:r>
              <a:rPr lang="pt-PT" dirty="0"/>
              <a:t> </a:t>
            </a: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used</a:t>
            </a:r>
            <a:r>
              <a:rPr lang="pt-PT" dirty="0"/>
              <a:t> </a:t>
            </a:r>
            <a:r>
              <a:rPr lang="pt-PT" dirty="0" err="1"/>
              <a:t>was</a:t>
            </a:r>
            <a:r>
              <a:rPr lang="pt-PT" dirty="0"/>
              <a:t> </a:t>
            </a:r>
            <a:r>
              <a:rPr lang="pt-PT" dirty="0" err="1"/>
              <a:t>found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kaggle</a:t>
            </a:r>
            <a:r>
              <a:rPr lang="pt-PT" dirty="0"/>
              <a:t> </a:t>
            </a:r>
            <a:r>
              <a:rPr lang="pt-PT" dirty="0" err="1"/>
              <a:t>at</a:t>
            </a:r>
            <a:r>
              <a:rPr lang="pt-PT" dirty="0"/>
              <a:t> https://www.kaggle.com/narmelan/top-ten-blockbusters-20191977/</a:t>
            </a:r>
          </a:p>
          <a:p>
            <a:r>
              <a:rPr lang="pt-PT" dirty="0" err="1"/>
              <a:t>It</a:t>
            </a:r>
            <a:r>
              <a:rPr lang="pt-PT" dirty="0"/>
              <a:t> </a:t>
            </a:r>
            <a:r>
              <a:rPr lang="pt-PT" dirty="0" err="1"/>
              <a:t>contains</a:t>
            </a:r>
            <a:r>
              <a:rPr lang="pt-PT" dirty="0"/>
              <a:t> 430 </a:t>
            </a:r>
            <a:r>
              <a:rPr lang="pt-PT" dirty="0" err="1"/>
              <a:t>entries</a:t>
            </a:r>
            <a:r>
              <a:rPr lang="pt-PT" dirty="0"/>
              <a:t>, </a:t>
            </a:r>
            <a:r>
              <a:rPr lang="pt-PT" dirty="0" err="1"/>
              <a:t>each</a:t>
            </a:r>
            <a:r>
              <a:rPr lang="pt-PT" dirty="0"/>
              <a:t> </a:t>
            </a:r>
            <a:r>
              <a:rPr lang="pt-PT" dirty="0" err="1"/>
              <a:t>representing</a:t>
            </a:r>
            <a:r>
              <a:rPr lang="pt-PT" dirty="0"/>
              <a:t> a </a:t>
            </a:r>
            <a:r>
              <a:rPr lang="pt-PT" dirty="0" err="1"/>
              <a:t>movie</a:t>
            </a:r>
            <a:r>
              <a:rPr lang="pt-PT" dirty="0"/>
              <a:t>, </a:t>
            </a:r>
            <a:r>
              <a:rPr lang="pt-PT" dirty="0" err="1"/>
              <a:t>but</a:t>
            </a:r>
            <a:r>
              <a:rPr lang="pt-PT" dirty="0"/>
              <a:t> </a:t>
            </a:r>
            <a:r>
              <a:rPr lang="pt-PT" dirty="0" err="1"/>
              <a:t>they</a:t>
            </a:r>
            <a:r>
              <a:rPr lang="pt-PT" dirty="0"/>
              <a:t> </a:t>
            </a:r>
            <a:r>
              <a:rPr lang="pt-PT" dirty="0" err="1"/>
              <a:t>weren’t</a:t>
            </a:r>
            <a:r>
              <a:rPr lang="pt-PT" dirty="0"/>
              <a:t> </a:t>
            </a:r>
            <a:r>
              <a:rPr lang="pt-PT" dirty="0" err="1"/>
              <a:t>selected</a:t>
            </a:r>
            <a:r>
              <a:rPr lang="pt-PT" dirty="0"/>
              <a:t> </a:t>
            </a:r>
            <a:r>
              <a:rPr lang="pt-PT" dirty="0" err="1"/>
              <a:t>randomly</a:t>
            </a:r>
            <a:r>
              <a:rPr lang="pt-PT" dirty="0"/>
              <a:t>, </a:t>
            </a:r>
            <a:r>
              <a:rPr lang="pt-PT" dirty="0" err="1"/>
              <a:t>they’re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10 </a:t>
            </a:r>
            <a:r>
              <a:rPr lang="pt-PT" dirty="0" err="1"/>
              <a:t>highest</a:t>
            </a:r>
            <a:r>
              <a:rPr lang="pt-PT" dirty="0"/>
              <a:t> </a:t>
            </a:r>
            <a:r>
              <a:rPr lang="pt-PT" dirty="0" err="1"/>
              <a:t>grossing</a:t>
            </a:r>
            <a:r>
              <a:rPr lang="pt-PT" dirty="0"/>
              <a:t> </a:t>
            </a:r>
            <a:r>
              <a:rPr lang="pt-PT" dirty="0" err="1"/>
              <a:t>films</a:t>
            </a:r>
            <a:r>
              <a:rPr lang="pt-PT" dirty="0"/>
              <a:t> </a:t>
            </a:r>
            <a:r>
              <a:rPr lang="pt-PT" dirty="0" err="1"/>
              <a:t>from</a:t>
            </a:r>
            <a:r>
              <a:rPr lang="pt-PT" dirty="0"/>
              <a:t> 1977-2019.</a:t>
            </a:r>
          </a:p>
          <a:p>
            <a:r>
              <a:rPr lang="pt-PT" dirty="0" err="1"/>
              <a:t>Each</a:t>
            </a:r>
            <a:r>
              <a:rPr lang="pt-PT" dirty="0"/>
              <a:t> </a:t>
            </a:r>
            <a:r>
              <a:rPr lang="pt-PT" dirty="0" err="1"/>
              <a:t>entry</a:t>
            </a:r>
            <a:r>
              <a:rPr lang="pt-PT" dirty="0"/>
              <a:t> </a:t>
            </a:r>
            <a:r>
              <a:rPr lang="pt-PT" dirty="0" err="1"/>
              <a:t>has</a:t>
            </a:r>
            <a:r>
              <a:rPr lang="pt-PT" dirty="0"/>
              <a:t> </a:t>
            </a:r>
            <a:r>
              <a:rPr lang="pt-PT" dirty="0" err="1"/>
              <a:t>plenty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useful</a:t>
            </a:r>
            <a:r>
              <a:rPr lang="pt-PT" dirty="0"/>
              <a:t> </a:t>
            </a:r>
            <a:r>
              <a:rPr lang="pt-PT" dirty="0" err="1"/>
              <a:t>attributes</a:t>
            </a:r>
            <a:r>
              <a:rPr lang="pt-PT" dirty="0"/>
              <a:t>, </a:t>
            </a:r>
            <a:r>
              <a:rPr lang="pt-PT" dirty="0" err="1"/>
              <a:t>but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most</a:t>
            </a:r>
            <a:r>
              <a:rPr lang="pt-PT" dirty="0"/>
              <a:t> </a:t>
            </a:r>
            <a:r>
              <a:rPr lang="pt-PT" dirty="0" err="1"/>
              <a:t>relevant</a:t>
            </a:r>
            <a:r>
              <a:rPr lang="pt-PT" dirty="0"/>
              <a:t> for </a:t>
            </a:r>
            <a:r>
              <a:rPr lang="pt-PT" dirty="0" err="1"/>
              <a:t>our</a:t>
            </a:r>
            <a:r>
              <a:rPr lang="pt-PT" dirty="0"/>
              <a:t> </a:t>
            </a:r>
            <a:r>
              <a:rPr lang="pt-PT" dirty="0" err="1"/>
              <a:t>project</a:t>
            </a:r>
            <a:r>
              <a:rPr lang="pt-PT" dirty="0"/>
              <a:t> </a:t>
            </a:r>
            <a:r>
              <a:rPr lang="pt-PT" dirty="0" err="1"/>
              <a:t>were</a:t>
            </a:r>
            <a:r>
              <a:rPr lang="pt-PT" dirty="0"/>
              <a:t> </a:t>
            </a:r>
            <a:r>
              <a:rPr lang="pt-PT" dirty="0" err="1"/>
              <a:t>each</a:t>
            </a:r>
            <a:r>
              <a:rPr lang="pt-PT" dirty="0"/>
              <a:t> </a:t>
            </a:r>
            <a:r>
              <a:rPr lang="pt-PT" dirty="0" err="1"/>
              <a:t>movies</a:t>
            </a:r>
            <a:r>
              <a:rPr lang="pt-PT" dirty="0"/>
              <a:t>’:</a:t>
            </a:r>
          </a:p>
          <a:p>
            <a:pPr lvl="1"/>
            <a:r>
              <a:rPr lang="pt-PT" dirty="0" err="1"/>
              <a:t>Title</a:t>
            </a:r>
            <a:r>
              <a:rPr lang="pt-PT" dirty="0"/>
              <a:t>;</a:t>
            </a:r>
          </a:p>
          <a:p>
            <a:pPr lvl="1"/>
            <a:r>
              <a:rPr lang="pt-PT" dirty="0" err="1"/>
              <a:t>Release</a:t>
            </a:r>
            <a:r>
              <a:rPr lang="pt-PT" dirty="0"/>
              <a:t> </a:t>
            </a:r>
            <a:r>
              <a:rPr lang="pt-PT" dirty="0" err="1"/>
              <a:t>year</a:t>
            </a:r>
            <a:r>
              <a:rPr lang="pt-PT" dirty="0"/>
              <a:t>;</a:t>
            </a:r>
          </a:p>
          <a:p>
            <a:pPr lvl="1"/>
            <a:r>
              <a:rPr lang="pt-PT" dirty="0" err="1"/>
              <a:t>Genre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subgenre</a:t>
            </a:r>
            <a:r>
              <a:rPr lang="pt-PT" dirty="0"/>
              <a:t>;</a:t>
            </a:r>
          </a:p>
          <a:p>
            <a:pPr lvl="1"/>
            <a:r>
              <a:rPr lang="pt-PT" dirty="0" err="1"/>
              <a:t>Imdb</a:t>
            </a:r>
            <a:r>
              <a:rPr lang="pt-PT" dirty="0"/>
              <a:t> rating;</a:t>
            </a:r>
          </a:p>
          <a:p>
            <a:pPr lvl="1"/>
            <a:r>
              <a:rPr lang="pt-PT" dirty="0" err="1"/>
              <a:t>Mpaa</a:t>
            </a:r>
            <a:r>
              <a:rPr lang="pt-PT" dirty="0"/>
              <a:t> rating;</a:t>
            </a:r>
          </a:p>
          <a:p>
            <a:pPr lvl="1"/>
            <a:r>
              <a:rPr lang="pt-PT" dirty="0" err="1"/>
              <a:t>Distributor</a:t>
            </a:r>
            <a:r>
              <a:rPr lang="pt-PT" dirty="0"/>
              <a:t>;</a:t>
            </a:r>
          </a:p>
          <a:p>
            <a:pPr lvl="1"/>
            <a:r>
              <a:rPr lang="pt-PT" dirty="0" err="1"/>
              <a:t>Worldwide</a:t>
            </a:r>
            <a:r>
              <a:rPr lang="pt-PT" dirty="0"/>
              <a:t> gross;</a:t>
            </a:r>
          </a:p>
          <a:p>
            <a:pPr lvl="1"/>
            <a:r>
              <a:rPr lang="pt-PT" dirty="0"/>
              <a:t>Budget; </a:t>
            </a:r>
          </a:p>
          <a:p>
            <a:pPr lvl="1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88295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00DD9B-2677-468F-87F6-163D5E8A3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The</a:t>
            </a:r>
            <a:r>
              <a:rPr lang="pt-PT" dirty="0"/>
              <a:t> target </a:t>
            </a:r>
            <a:r>
              <a:rPr lang="pt-PT" dirty="0" err="1"/>
              <a:t>users</a:t>
            </a:r>
            <a:endParaRPr lang="pt-PT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3B6A090-3ED6-4FD3-9749-B638B339C7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Given</a:t>
            </a:r>
            <a:r>
              <a:rPr lang="pt-PT" dirty="0"/>
              <a:t> </a:t>
            </a:r>
            <a:r>
              <a:rPr lang="pt-PT" dirty="0" err="1"/>
              <a:t>that</a:t>
            </a:r>
            <a:r>
              <a:rPr lang="pt-PT" dirty="0"/>
              <a:t> </a:t>
            </a:r>
            <a:r>
              <a:rPr lang="pt-PT" dirty="0" err="1"/>
              <a:t>our</a:t>
            </a:r>
            <a:r>
              <a:rPr lang="pt-PT" dirty="0"/>
              <a:t> </a:t>
            </a:r>
            <a:r>
              <a:rPr lang="pt-PT" dirty="0" err="1"/>
              <a:t>dataset</a:t>
            </a:r>
            <a:r>
              <a:rPr lang="pt-PT" dirty="0"/>
              <a:t> </a:t>
            </a:r>
            <a:r>
              <a:rPr lang="pt-PT" dirty="0" err="1"/>
              <a:t>contained</a:t>
            </a:r>
            <a:r>
              <a:rPr lang="pt-PT" dirty="0"/>
              <a:t> </a:t>
            </a:r>
            <a:r>
              <a:rPr lang="pt-PT" dirty="0" err="1"/>
              <a:t>so</a:t>
            </a:r>
            <a:r>
              <a:rPr lang="pt-PT" dirty="0"/>
              <a:t> </a:t>
            </a:r>
            <a:r>
              <a:rPr lang="pt-PT" dirty="0" err="1"/>
              <a:t>much</a:t>
            </a:r>
            <a:r>
              <a:rPr lang="pt-PT" dirty="0"/>
              <a:t> data </a:t>
            </a:r>
            <a:r>
              <a:rPr lang="pt-PT" dirty="0" err="1"/>
              <a:t>regarding</a:t>
            </a:r>
            <a:r>
              <a:rPr lang="pt-PT" dirty="0"/>
              <a:t> </a:t>
            </a:r>
            <a:r>
              <a:rPr lang="pt-PT" dirty="0" err="1"/>
              <a:t>such</a:t>
            </a:r>
            <a:r>
              <a:rPr lang="pt-PT" dirty="0"/>
              <a:t> a </a:t>
            </a:r>
            <a:r>
              <a:rPr lang="pt-PT" dirty="0" err="1"/>
              <a:t>huge</a:t>
            </a:r>
            <a:r>
              <a:rPr lang="pt-PT" dirty="0"/>
              <a:t> </a:t>
            </a:r>
            <a:r>
              <a:rPr lang="pt-PT" dirty="0" err="1"/>
              <a:t>industry</a:t>
            </a:r>
            <a:r>
              <a:rPr lang="pt-PT" dirty="0"/>
              <a:t>, </a:t>
            </a: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decided</a:t>
            </a:r>
            <a:r>
              <a:rPr lang="pt-PT" dirty="0"/>
              <a:t> to </a:t>
            </a:r>
            <a:r>
              <a:rPr lang="pt-PT" dirty="0" err="1"/>
              <a:t>make</a:t>
            </a:r>
            <a:r>
              <a:rPr lang="pt-PT" dirty="0"/>
              <a:t> </a:t>
            </a:r>
            <a:r>
              <a:rPr lang="pt-PT" dirty="0" err="1"/>
              <a:t>our</a:t>
            </a:r>
            <a:r>
              <a:rPr lang="pt-PT" dirty="0"/>
              <a:t> </a:t>
            </a:r>
            <a:r>
              <a:rPr lang="pt-PT" dirty="0" err="1"/>
              <a:t>application</a:t>
            </a:r>
            <a:r>
              <a:rPr lang="pt-PT" dirty="0"/>
              <a:t> </a:t>
            </a:r>
            <a:r>
              <a:rPr lang="pt-PT" dirty="0" err="1"/>
              <a:t>targetting</a:t>
            </a:r>
            <a:r>
              <a:rPr lang="pt-PT" dirty="0"/>
              <a:t> </a:t>
            </a:r>
            <a:r>
              <a:rPr lang="pt-PT" dirty="0" err="1"/>
              <a:t>those</a:t>
            </a:r>
            <a:r>
              <a:rPr lang="pt-PT" dirty="0"/>
              <a:t> </a:t>
            </a:r>
            <a:r>
              <a:rPr lang="pt-PT" dirty="0" err="1"/>
              <a:t>interested</a:t>
            </a:r>
            <a:r>
              <a:rPr lang="pt-PT" dirty="0"/>
              <a:t> in </a:t>
            </a:r>
            <a:r>
              <a:rPr lang="pt-PT" dirty="0" err="1"/>
              <a:t>investing</a:t>
            </a:r>
            <a:r>
              <a:rPr lang="pt-PT" dirty="0"/>
              <a:t> in </a:t>
            </a:r>
            <a:r>
              <a:rPr lang="pt-PT" dirty="0" err="1"/>
              <a:t>its</a:t>
            </a:r>
            <a:r>
              <a:rPr lang="pt-PT" dirty="0"/>
              <a:t> </a:t>
            </a:r>
            <a:r>
              <a:rPr lang="pt-PT" dirty="0" err="1"/>
              <a:t>market</a:t>
            </a:r>
            <a:r>
              <a:rPr lang="pt-PT" dirty="0"/>
              <a:t>.</a:t>
            </a:r>
          </a:p>
          <a:p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aim</a:t>
            </a:r>
            <a:r>
              <a:rPr lang="pt-PT" dirty="0"/>
              <a:t> to </a:t>
            </a:r>
            <a:r>
              <a:rPr lang="pt-PT" dirty="0" err="1"/>
              <a:t>help</a:t>
            </a:r>
            <a:r>
              <a:rPr lang="pt-PT" dirty="0"/>
              <a:t> </a:t>
            </a:r>
            <a:r>
              <a:rPr lang="pt-PT" dirty="0" err="1"/>
              <a:t>possible</a:t>
            </a:r>
            <a:r>
              <a:rPr lang="pt-PT" dirty="0"/>
              <a:t> </a:t>
            </a:r>
            <a:r>
              <a:rPr lang="pt-PT" dirty="0" err="1"/>
              <a:t>investors</a:t>
            </a:r>
            <a:r>
              <a:rPr lang="pt-PT" dirty="0"/>
              <a:t> decide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which</a:t>
            </a:r>
            <a:r>
              <a:rPr lang="pt-PT" dirty="0"/>
              <a:t> </a:t>
            </a:r>
            <a:r>
              <a:rPr lang="pt-PT" dirty="0" err="1"/>
              <a:t>movie</a:t>
            </a:r>
            <a:r>
              <a:rPr lang="pt-PT" dirty="0"/>
              <a:t> </a:t>
            </a:r>
            <a:r>
              <a:rPr lang="pt-PT" dirty="0" err="1"/>
              <a:t>distributors</a:t>
            </a:r>
            <a:r>
              <a:rPr lang="pt-PT" dirty="0"/>
              <a:t> to </a:t>
            </a:r>
            <a:r>
              <a:rPr lang="pt-PT" dirty="0" err="1"/>
              <a:t>invest</a:t>
            </a:r>
            <a:r>
              <a:rPr lang="pt-PT" dirty="0"/>
              <a:t> in.</a:t>
            </a:r>
          </a:p>
        </p:txBody>
      </p:sp>
    </p:spTree>
    <p:extLst>
      <p:ext uri="{BB962C8B-B14F-4D97-AF65-F5344CB8AC3E}">
        <p14:creationId xmlns:p14="http://schemas.microsoft.com/office/powerpoint/2010/main" val="1754965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22AE52-FADB-4164-80B0-432447513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Questions</a:t>
            </a:r>
            <a:endParaRPr lang="pt-PT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3147EBE2-CB12-4CF0-8304-73A4431E55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We</a:t>
            </a:r>
            <a:r>
              <a:rPr lang="pt-PT" dirty="0"/>
              <a:t> came </a:t>
            </a:r>
            <a:r>
              <a:rPr lang="pt-PT" dirty="0" err="1"/>
              <a:t>up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what</a:t>
            </a:r>
            <a:r>
              <a:rPr lang="pt-PT" dirty="0"/>
              <a:t> </a:t>
            </a: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considered</a:t>
            </a:r>
            <a:r>
              <a:rPr lang="pt-PT" dirty="0"/>
              <a:t> to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most</a:t>
            </a:r>
            <a:r>
              <a:rPr lang="pt-PT" dirty="0"/>
              <a:t> </a:t>
            </a:r>
            <a:r>
              <a:rPr lang="pt-PT" dirty="0" err="1"/>
              <a:t>important</a:t>
            </a:r>
            <a:r>
              <a:rPr lang="pt-PT" dirty="0"/>
              <a:t> </a:t>
            </a:r>
            <a:r>
              <a:rPr lang="pt-PT" dirty="0" err="1"/>
              <a:t>questions</a:t>
            </a:r>
            <a:r>
              <a:rPr lang="pt-PT" dirty="0"/>
              <a:t> a </a:t>
            </a:r>
            <a:r>
              <a:rPr lang="pt-PT" dirty="0" err="1"/>
              <a:t>possible</a:t>
            </a:r>
            <a:r>
              <a:rPr lang="pt-PT" dirty="0"/>
              <a:t> </a:t>
            </a:r>
            <a:r>
              <a:rPr lang="pt-PT" dirty="0" err="1"/>
              <a:t>investor</a:t>
            </a:r>
            <a:r>
              <a:rPr lang="pt-PT" dirty="0"/>
              <a:t> faces:</a:t>
            </a:r>
          </a:p>
          <a:p>
            <a:pPr lvl="1"/>
            <a:r>
              <a:rPr lang="pt-PT" dirty="0" err="1"/>
              <a:t>How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evolution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movies</a:t>
            </a:r>
            <a:r>
              <a:rPr lang="pt-PT" dirty="0"/>
              <a:t>’ </a:t>
            </a:r>
            <a:r>
              <a:rPr lang="pt-PT" dirty="0" err="1"/>
              <a:t>revenue</a:t>
            </a:r>
            <a:r>
              <a:rPr lang="pt-PT" dirty="0"/>
              <a:t>,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what</a:t>
            </a:r>
            <a:r>
              <a:rPr lang="pt-PT" dirty="0"/>
              <a:t> </a:t>
            </a:r>
            <a:r>
              <a:rPr lang="pt-PT" dirty="0" err="1"/>
              <a:t>genres</a:t>
            </a:r>
            <a:r>
              <a:rPr lang="pt-PT" dirty="0"/>
              <a:t> are </a:t>
            </a:r>
            <a:r>
              <a:rPr lang="pt-PT" dirty="0" err="1"/>
              <a:t>trending</a:t>
            </a:r>
            <a:r>
              <a:rPr lang="pt-PT" dirty="0"/>
              <a:t> </a:t>
            </a:r>
            <a:r>
              <a:rPr lang="pt-PT" dirty="0" err="1"/>
              <a:t>at</a:t>
            </a:r>
            <a:r>
              <a:rPr lang="pt-PT" dirty="0"/>
              <a:t> </a:t>
            </a:r>
            <a:r>
              <a:rPr lang="pt-PT" dirty="0" err="1"/>
              <a:t>what</a:t>
            </a:r>
            <a:r>
              <a:rPr lang="pt-PT" dirty="0"/>
              <a:t> time?</a:t>
            </a:r>
          </a:p>
          <a:p>
            <a:pPr lvl="1"/>
            <a:r>
              <a:rPr lang="pt-PT" dirty="0" err="1"/>
              <a:t>Which</a:t>
            </a:r>
            <a:r>
              <a:rPr lang="pt-PT" dirty="0"/>
              <a:t> </a:t>
            </a:r>
            <a:r>
              <a:rPr lang="pt-PT" dirty="0" err="1"/>
              <a:t>distributor</a:t>
            </a:r>
            <a:r>
              <a:rPr lang="pt-PT" dirty="0"/>
              <a:t> </a:t>
            </a:r>
            <a:r>
              <a:rPr lang="pt-PT" dirty="0" err="1"/>
              <a:t>excels</a:t>
            </a:r>
            <a:r>
              <a:rPr lang="pt-PT" dirty="0"/>
              <a:t> </a:t>
            </a:r>
            <a:r>
              <a:rPr lang="pt-PT" dirty="0" err="1"/>
              <a:t>at</a:t>
            </a:r>
            <a:r>
              <a:rPr lang="pt-PT" dirty="0"/>
              <a:t> </a:t>
            </a:r>
            <a:r>
              <a:rPr lang="pt-PT" dirty="0" err="1"/>
              <a:t>which</a:t>
            </a:r>
            <a:r>
              <a:rPr lang="pt-PT" dirty="0"/>
              <a:t> </a:t>
            </a:r>
            <a:r>
              <a:rPr lang="pt-PT" dirty="0" err="1"/>
              <a:t>genres</a:t>
            </a:r>
            <a:r>
              <a:rPr lang="pt-PT" dirty="0"/>
              <a:t>?</a:t>
            </a:r>
          </a:p>
          <a:p>
            <a:pPr lvl="1"/>
            <a:r>
              <a:rPr lang="pt-PT" dirty="0" err="1"/>
              <a:t>How</a:t>
            </a:r>
            <a:r>
              <a:rPr lang="pt-PT" dirty="0"/>
              <a:t> </a:t>
            </a:r>
            <a:r>
              <a:rPr lang="pt-PT" dirty="0" err="1"/>
              <a:t>much</a:t>
            </a:r>
            <a:r>
              <a:rPr lang="pt-PT" dirty="0"/>
              <a:t> </a:t>
            </a:r>
            <a:r>
              <a:rPr lang="pt-PT" dirty="0" err="1"/>
              <a:t>revenue</a:t>
            </a:r>
            <a:r>
              <a:rPr lang="pt-PT" dirty="0"/>
              <a:t> does </a:t>
            </a:r>
            <a:r>
              <a:rPr lang="pt-PT" dirty="0" err="1"/>
              <a:t>each</a:t>
            </a:r>
            <a:r>
              <a:rPr lang="pt-PT" dirty="0"/>
              <a:t> </a:t>
            </a:r>
            <a:r>
              <a:rPr lang="pt-PT" dirty="0" err="1"/>
              <a:t>distributor</a:t>
            </a:r>
            <a:r>
              <a:rPr lang="pt-PT" dirty="0"/>
              <a:t> </a:t>
            </a:r>
            <a:r>
              <a:rPr lang="pt-PT" dirty="0" err="1"/>
              <a:t>make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average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how</a:t>
            </a:r>
            <a:r>
              <a:rPr lang="pt-PT" dirty="0"/>
              <a:t> does </a:t>
            </a:r>
            <a:r>
              <a:rPr lang="pt-PT" dirty="0" err="1"/>
              <a:t>that</a:t>
            </a:r>
            <a:r>
              <a:rPr lang="pt-PT" dirty="0"/>
              <a:t> relate to </a:t>
            </a:r>
            <a:r>
              <a:rPr lang="pt-PT" dirty="0" err="1"/>
              <a:t>its</a:t>
            </a:r>
            <a:r>
              <a:rPr lang="pt-PT" dirty="0"/>
              <a:t> </a:t>
            </a:r>
            <a:r>
              <a:rPr lang="pt-PT" dirty="0" err="1"/>
              <a:t>average</a:t>
            </a:r>
            <a:r>
              <a:rPr lang="pt-PT" dirty="0"/>
              <a:t> budget (more </a:t>
            </a:r>
            <a:r>
              <a:rPr lang="pt-PT" dirty="0" err="1"/>
              <a:t>or</a:t>
            </a:r>
            <a:r>
              <a:rPr lang="pt-PT" dirty="0"/>
              <a:t> </a:t>
            </a:r>
            <a:r>
              <a:rPr lang="pt-PT" dirty="0" err="1"/>
              <a:t>less</a:t>
            </a:r>
            <a:r>
              <a:rPr lang="pt-PT" dirty="0"/>
              <a:t> </a:t>
            </a:r>
            <a:r>
              <a:rPr lang="pt-PT" dirty="0" err="1"/>
              <a:t>efficient</a:t>
            </a:r>
            <a:r>
              <a:rPr lang="pt-PT" dirty="0"/>
              <a:t> use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money</a:t>
            </a:r>
            <a:r>
              <a:rPr lang="pt-PT" dirty="0"/>
              <a:t>)?</a:t>
            </a:r>
          </a:p>
          <a:p>
            <a:pPr lvl="1"/>
            <a:r>
              <a:rPr lang="pt-PT" dirty="0" err="1"/>
              <a:t>Which</a:t>
            </a:r>
            <a:r>
              <a:rPr lang="pt-PT" dirty="0"/>
              <a:t> </a:t>
            </a:r>
            <a:r>
              <a:rPr lang="pt-PT" dirty="0" err="1"/>
              <a:t>genre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most</a:t>
            </a:r>
            <a:r>
              <a:rPr lang="pt-PT" dirty="0"/>
              <a:t> </a:t>
            </a:r>
            <a:r>
              <a:rPr lang="pt-PT" dirty="0" err="1"/>
              <a:t>profitable</a:t>
            </a:r>
            <a:r>
              <a:rPr lang="pt-PT" dirty="0"/>
              <a:t> for </a:t>
            </a:r>
            <a:r>
              <a:rPr lang="pt-PT" dirty="0" err="1"/>
              <a:t>each</a:t>
            </a:r>
            <a:r>
              <a:rPr lang="pt-PT" dirty="0"/>
              <a:t> target </a:t>
            </a:r>
            <a:r>
              <a:rPr lang="pt-PT" dirty="0" err="1"/>
              <a:t>audience</a:t>
            </a:r>
            <a:r>
              <a:rPr lang="pt-PT" dirty="0"/>
              <a:t>?</a:t>
            </a:r>
          </a:p>
          <a:p>
            <a:pPr lvl="1"/>
            <a:endParaRPr lang="pt-PT" dirty="0"/>
          </a:p>
          <a:p>
            <a:pPr marL="588645" lvl="1" indent="0">
              <a:buNone/>
            </a:pP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consider</a:t>
            </a:r>
            <a:r>
              <a:rPr lang="pt-PT" dirty="0"/>
              <a:t> </a:t>
            </a:r>
            <a:r>
              <a:rPr lang="pt-PT" dirty="0" err="1"/>
              <a:t>that</a:t>
            </a:r>
            <a:r>
              <a:rPr lang="pt-PT" dirty="0"/>
              <a:t> </a:t>
            </a:r>
            <a:r>
              <a:rPr lang="pt-PT" dirty="0" err="1"/>
              <a:t>these</a:t>
            </a:r>
            <a:r>
              <a:rPr lang="pt-PT" dirty="0"/>
              <a:t> are </a:t>
            </a:r>
            <a:r>
              <a:rPr lang="pt-PT" dirty="0" err="1"/>
              <a:t>relevant</a:t>
            </a:r>
            <a:r>
              <a:rPr lang="pt-PT" dirty="0"/>
              <a:t> </a:t>
            </a:r>
            <a:r>
              <a:rPr lang="pt-PT" dirty="0" err="1"/>
              <a:t>questions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their</a:t>
            </a:r>
            <a:r>
              <a:rPr lang="pt-PT" dirty="0"/>
              <a:t> </a:t>
            </a:r>
            <a:r>
              <a:rPr lang="pt-PT" dirty="0" err="1"/>
              <a:t>answers</a:t>
            </a:r>
            <a:r>
              <a:rPr lang="pt-PT" dirty="0"/>
              <a:t> can </a:t>
            </a:r>
            <a:r>
              <a:rPr lang="pt-PT" dirty="0" err="1"/>
              <a:t>help</a:t>
            </a:r>
            <a:r>
              <a:rPr lang="pt-PT" dirty="0"/>
              <a:t> </a:t>
            </a:r>
            <a:r>
              <a:rPr lang="pt-PT" dirty="0" err="1"/>
              <a:t>our</a:t>
            </a:r>
            <a:r>
              <a:rPr lang="pt-PT" dirty="0"/>
              <a:t> </a:t>
            </a: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make</a:t>
            </a:r>
            <a:r>
              <a:rPr lang="pt-PT" dirty="0"/>
              <a:t> a more </a:t>
            </a:r>
            <a:r>
              <a:rPr lang="pt-PT" dirty="0" err="1"/>
              <a:t>informed</a:t>
            </a:r>
            <a:r>
              <a:rPr lang="pt-PT" dirty="0"/>
              <a:t> </a:t>
            </a:r>
            <a:r>
              <a:rPr lang="pt-PT" dirty="0" err="1"/>
              <a:t>decision</a:t>
            </a:r>
            <a:r>
              <a:rPr lang="pt-P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99390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</a:pPr>
            <a:r>
              <a:rPr lang="pt-PT" dirty="0" err="1"/>
              <a:t>Low</a:t>
            </a:r>
            <a:r>
              <a:rPr lang="pt-PT" dirty="0"/>
              <a:t> </a:t>
            </a:r>
            <a:r>
              <a:rPr lang="pt-PT" dirty="0" err="1"/>
              <a:t>fidelity</a:t>
            </a:r>
            <a:r>
              <a:rPr lang="pt-PT" dirty="0"/>
              <a:t> </a:t>
            </a:r>
            <a:r>
              <a:rPr lang="pt-PT" dirty="0" err="1"/>
              <a:t>prototypes</a:t>
            </a:r>
            <a:endParaRPr dirty="0"/>
          </a:p>
        </p:txBody>
      </p:sp>
      <p:sp>
        <p:nvSpPr>
          <p:cNvPr id="123" name="Google Shape;123;p4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3898076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pt-PT" dirty="0" err="1"/>
              <a:t>Once</a:t>
            </a:r>
            <a:r>
              <a:rPr lang="pt-PT" dirty="0"/>
              <a:t> </a:t>
            </a: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had</a:t>
            </a:r>
            <a:r>
              <a:rPr lang="pt-PT" dirty="0"/>
              <a:t> </a:t>
            </a:r>
            <a:r>
              <a:rPr lang="pt-PT" dirty="0" err="1"/>
              <a:t>our</a:t>
            </a:r>
            <a:r>
              <a:rPr lang="pt-PT" dirty="0"/>
              <a:t> </a:t>
            </a:r>
            <a:r>
              <a:rPr lang="pt-PT" dirty="0" err="1"/>
              <a:t>questions</a:t>
            </a:r>
            <a:r>
              <a:rPr lang="pt-PT" dirty="0"/>
              <a:t> set, </a:t>
            </a: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drew</a:t>
            </a:r>
            <a:r>
              <a:rPr lang="pt-PT" dirty="0"/>
              <a:t> a </a:t>
            </a:r>
            <a:r>
              <a:rPr lang="pt-PT" dirty="0" err="1"/>
              <a:t>very</a:t>
            </a:r>
            <a:r>
              <a:rPr lang="pt-PT" dirty="0"/>
              <a:t> </a:t>
            </a:r>
            <a:r>
              <a:rPr lang="pt-PT" dirty="0" err="1"/>
              <a:t>simple</a:t>
            </a:r>
            <a:r>
              <a:rPr lang="pt-PT" dirty="0"/>
              <a:t> </a:t>
            </a:r>
            <a:r>
              <a:rPr lang="pt-PT" dirty="0" err="1"/>
              <a:t>prototype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application</a:t>
            </a:r>
            <a:r>
              <a:rPr lang="pt-PT" dirty="0"/>
              <a:t> in </a:t>
            </a:r>
            <a:r>
              <a:rPr lang="pt-PT" dirty="0" err="1"/>
              <a:t>order</a:t>
            </a:r>
            <a:r>
              <a:rPr lang="pt-PT" dirty="0"/>
              <a:t> to </a:t>
            </a:r>
            <a:r>
              <a:rPr lang="pt-PT" dirty="0" err="1"/>
              <a:t>get</a:t>
            </a:r>
            <a:r>
              <a:rPr lang="pt-PT" dirty="0"/>
              <a:t> some feedback.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 lang="pt-PT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will</a:t>
            </a:r>
            <a:r>
              <a:rPr lang="pt-PT" dirty="0"/>
              <a:t> </a:t>
            </a:r>
            <a:r>
              <a:rPr lang="pt-PT" dirty="0" err="1"/>
              <a:t>now</a:t>
            </a:r>
            <a:r>
              <a:rPr lang="pt-PT" dirty="0"/>
              <a:t> </a:t>
            </a:r>
            <a:r>
              <a:rPr lang="pt-PT" dirty="0" err="1"/>
              <a:t>explain</a:t>
            </a:r>
            <a:r>
              <a:rPr lang="pt-PT" dirty="0"/>
              <a:t> </a:t>
            </a:r>
            <a:r>
              <a:rPr lang="pt-PT" dirty="0" err="1"/>
              <a:t>each</a:t>
            </a:r>
            <a:r>
              <a:rPr lang="pt-PT" dirty="0"/>
              <a:t> </a:t>
            </a:r>
            <a:r>
              <a:rPr lang="pt-PT" dirty="0" err="1"/>
              <a:t>visualization</a:t>
            </a:r>
            <a:r>
              <a:rPr lang="pt-PT" dirty="0"/>
              <a:t> </a:t>
            </a:r>
            <a:r>
              <a:rPr lang="pt-PT" dirty="0" err="1"/>
              <a:t>one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</a:t>
            </a:r>
            <a:r>
              <a:rPr lang="pt-PT" dirty="0" err="1"/>
              <a:t>one</a:t>
            </a:r>
            <a:r>
              <a:rPr lang="pt-PT" dirty="0"/>
              <a:t>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805C29E-1811-4BD0-B30C-66F634DF1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083209" y="1017938"/>
            <a:ext cx="4240145" cy="64707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1AEDE4-077E-464D-B4EF-5758CC6D4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Evaluating</a:t>
            </a:r>
            <a:r>
              <a:rPr lang="pt-PT" dirty="0"/>
              <a:t> </a:t>
            </a:r>
            <a:r>
              <a:rPr lang="pt-PT" dirty="0" err="1"/>
              <a:t>revenue</a:t>
            </a:r>
            <a:r>
              <a:rPr lang="pt-PT" dirty="0"/>
              <a:t> </a:t>
            </a:r>
            <a:r>
              <a:rPr lang="pt-PT" dirty="0" err="1"/>
              <a:t>trends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genre</a:t>
            </a:r>
            <a:r>
              <a:rPr lang="pt-PT" dirty="0"/>
              <a:t> </a:t>
            </a:r>
            <a:r>
              <a:rPr lang="pt-PT" dirty="0" err="1"/>
              <a:t>preferences</a:t>
            </a:r>
            <a:endParaRPr lang="pt-PT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67516E92-0816-4F7C-BC2D-E9B576DAA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5026152" cy="4050792"/>
          </a:xfrm>
        </p:spPr>
        <p:txBody>
          <a:bodyPr>
            <a:normAutofit/>
          </a:bodyPr>
          <a:lstStyle/>
          <a:p>
            <a:pPr marL="120650" indent="0">
              <a:buNone/>
            </a:pPr>
            <a:r>
              <a:rPr lang="pt-PT" sz="2000" dirty="0" err="1">
                <a:latin typeface="Rockwell" panose="02060603020205020403" pitchFamily="18" charset="0"/>
              </a:rPr>
              <a:t>We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decided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that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this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phenomenon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could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be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well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represented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with</a:t>
            </a:r>
            <a:r>
              <a:rPr lang="pt-PT" sz="2000" dirty="0">
                <a:latin typeface="Rockwell" panose="02060603020205020403" pitchFamily="18" charset="0"/>
              </a:rPr>
              <a:t> a </a:t>
            </a:r>
            <a:r>
              <a:rPr lang="pt-PT" sz="2000" dirty="0" err="1">
                <a:latin typeface="Rockwell" panose="02060603020205020403" pitchFamily="18" charset="0"/>
              </a:rPr>
              <a:t>scatter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plot</a:t>
            </a:r>
            <a:r>
              <a:rPr lang="pt-PT" sz="2000" dirty="0">
                <a:latin typeface="Rockwell" panose="02060603020205020403" pitchFamily="18" charset="0"/>
              </a:rPr>
              <a:t>.</a:t>
            </a:r>
          </a:p>
          <a:p>
            <a:pPr marL="120650" indent="0">
              <a:buNone/>
            </a:pPr>
            <a:r>
              <a:rPr lang="pt-PT" sz="2000" dirty="0" err="1">
                <a:latin typeface="Rockwell" panose="02060603020205020403" pitchFamily="18" charset="0"/>
              </a:rPr>
              <a:t>Each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cell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represents</a:t>
            </a:r>
            <a:r>
              <a:rPr lang="pt-PT" sz="2000" dirty="0">
                <a:latin typeface="Rockwell" panose="02060603020205020403" pitchFamily="18" charset="0"/>
              </a:rPr>
              <a:t> a </a:t>
            </a:r>
            <a:r>
              <a:rPr lang="pt-PT" sz="2000" dirty="0" err="1">
                <a:latin typeface="Rockwell" panose="02060603020205020403" pitchFamily="18" charset="0"/>
              </a:rPr>
              <a:t>movie</a:t>
            </a:r>
            <a:r>
              <a:rPr lang="pt-PT" sz="2000" dirty="0">
                <a:latin typeface="Rockwell" panose="02060603020205020403" pitchFamily="18" charset="0"/>
              </a:rPr>
              <a:t>, </a:t>
            </a:r>
            <a:r>
              <a:rPr lang="pt-PT" sz="2000" dirty="0" err="1">
                <a:latin typeface="Rockwell" panose="02060603020205020403" pitchFamily="18" charset="0"/>
              </a:rPr>
              <a:t>mapped</a:t>
            </a:r>
            <a:r>
              <a:rPr lang="pt-PT" sz="2000" dirty="0">
                <a:latin typeface="Rockwell" panose="02060603020205020403" pitchFamily="18" charset="0"/>
              </a:rPr>
              <a:t> to </a:t>
            </a:r>
            <a:r>
              <a:rPr lang="pt-PT" sz="2000" dirty="0" err="1">
                <a:latin typeface="Rockwell" panose="02060603020205020403" pitchFamily="18" charset="0"/>
              </a:rPr>
              <a:t>the</a:t>
            </a:r>
            <a:r>
              <a:rPr lang="pt-PT" sz="2000" dirty="0">
                <a:latin typeface="Rockwell" panose="02060603020205020403" pitchFamily="18" charset="0"/>
              </a:rPr>
              <a:t> x </a:t>
            </a:r>
            <a:r>
              <a:rPr lang="pt-PT" sz="2000" dirty="0" err="1">
                <a:latin typeface="Rockwell" panose="02060603020205020403" pitchFamily="18" charset="0"/>
              </a:rPr>
              <a:t>axis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using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its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year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and</a:t>
            </a:r>
            <a:r>
              <a:rPr lang="pt-PT" sz="2000" dirty="0">
                <a:latin typeface="Rockwell" panose="02060603020205020403" pitchFamily="18" charset="0"/>
              </a:rPr>
              <a:t> to </a:t>
            </a:r>
            <a:r>
              <a:rPr lang="pt-PT" sz="2000" dirty="0" err="1">
                <a:latin typeface="Rockwell" panose="02060603020205020403" pitchFamily="18" charset="0"/>
              </a:rPr>
              <a:t>the</a:t>
            </a:r>
            <a:r>
              <a:rPr lang="pt-PT" sz="2000" dirty="0">
                <a:latin typeface="Rockwell" panose="02060603020205020403" pitchFamily="18" charset="0"/>
              </a:rPr>
              <a:t> y </a:t>
            </a:r>
            <a:r>
              <a:rPr lang="pt-PT" sz="2000" dirty="0" err="1">
                <a:latin typeface="Rockwell" panose="02060603020205020403" pitchFamily="18" charset="0"/>
              </a:rPr>
              <a:t>axis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using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its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worldwide</a:t>
            </a:r>
            <a:r>
              <a:rPr lang="pt-PT" sz="2000" dirty="0">
                <a:latin typeface="Rockwell" panose="02060603020205020403" pitchFamily="18" charset="0"/>
              </a:rPr>
              <a:t> gross in </a:t>
            </a:r>
            <a:r>
              <a:rPr lang="pt-PT" sz="2000" dirty="0" err="1">
                <a:latin typeface="Rockwell" panose="02060603020205020403" pitchFamily="18" charset="0"/>
              </a:rPr>
              <a:t>millions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of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dollars</a:t>
            </a:r>
            <a:r>
              <a:rPr lang="pt-PT" sz="2000" dirty="0">
                <a:latin typeface="Rockwell" panose="02060603020205020403" pitchFamily="18" charset="0"/>
              </a:rPr>
              <a:t>. </a:t>
            </a:r>
            <a:r>
              <a:rPr lang="pt-PT" sz="2000" dirty="0" err="1">
                <a:latin typeface="Rockwell" panose="02060603020205020403" pitchFamily="18" charset="0"/>
              </a:rPr>
              <a:t>Each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cell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also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has</a:t>
            </a:r>
            <a:r>
              <a:rPr lang="pt-PT" sz="2000" dirty="0">
                <a:latin typeface="Rockwell" panose="02060603020205020403" pitchFamily="18" charset="0"/>
              </a:rPr>
              <a:t> a </a:t>
            </a:r>
            <a:r>
              <a:rPr lang="pt-PT" sz="2000" dirty="0" err="1">
                <a:latin typeface="Rockwell" panose="02060603020205020403" pitchFamily="18" charset="0"/>
              </a:rPr>
              <a:t>different</a:t>
            </a:r>
            <a:r>
              <a:rPr lang="pt-PT" sz="2000" dirty="0">
                <a:latin typeface="Rockwell" panose="02060603020205020403" pitchFamily="18" charset="0"/>
              </a:rPr>
              <a:t> color </a:t>
            </a:r>
            <a:r>
              <a:rPr lang="pt-PT" sz="2000" dirty="0" err="1">
                <a:latin typeface="Rockwell" panose="02060603020205020403" pitchFamily="18" charset="0"/>
              </a:rPr>
              <a:t>depending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on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its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genre</a:t>
            </a:r>
            <a:r>
              <a:rPr lang="pt-PT" sz="2000" dirty="0">
                <a:latin typeface="Rockwell" panose="02060603020205020403" pitchFamily="18" charset="0"/>
              </a:rPr>
              <a:t>.</a:t>
            </a:r>
          </a:p>
          <a:p>
            <a:pPr marL="120650" indent="0">
              <a:buNone/>
            </a:pPr>
            <a:r>
              <a:rPr lang="pt-PT" sz="2000" dirty="0" err="1">
                <a:latin typeface="Rockwell" panose="02060603020205020403" pitchFamily="18" charset="0"/>
              </a:rPr>
              <a:t>There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is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also</a:t>
            </a:r>
            <a:r>
              <a:rPr lang="pt-PT" sz="2000" dirty="0">
                <a:latin typeface="Rockwell" panose="02060603020205020403" pitchFamily="18" charset="0"/>
              </a:rPr>
              <a:t> a zoom </a:t>
            </a:r>
            <a:r>
              <a:rPr lang="pt-PT" sz="2000" dirty="0" err="1">
                <a:latin typeface="Rockwell" panose="02060603020205020403" pitchFamily="18" charset="0"/>
              </a:rPr>
              <a:t>feature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represented</a:t>
            </a:r>
            <a:r>
              <a:rPr lang="pt-PT" sz="2000" dirty="0">
                <a:latin typeface="Rockwell" panose="02060603020205020403" pitchFamily="18" charset="0"/>
              </a:rPr>
              <a:t> in </a:t>
            </a:r>
            <a:r>
              <a:rPr lang="pt-PT" sz="2000" dirty="0" err="1">
                <a:latin typeface="Rockwell" panose="02060603020205020403" pitchFamily="18" charset="0"/>
              </a:rPr>
              <a:t>the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prototype</a:t>
            </a:r>
            <a:r>
              <a:rPr lang="pt-PT" sz="2000" dirty="0">
                <a:latin typeface="Rockwell" panose="02060603020205020403" pitchFamily="18" charset="0"/>
              </a:rPr>
              <a:t> to </a:t>
            </a:r>
            <a:r>
              <a:rPr lang="pt-PT" sz="2000" dirty="0" err="1">
                <a:latin typeface="Rockwell" panose="02060603020205020403" pitchFamily="18" charset="0"/>
              </a:rPr>
              <a:t>help</a:t>
            </a:r>
            <a:r>
              <a:rPr lang="pt-PT" sz="2000" dirty="0">
                <a:latin typeface="Rockwell" panose="02060603020205020403" pitchFamily="18" charset="0"/>
              </a:rPr>
              <a:t> visualize </a:t>
            </a:r>
            <a:r>
              <a:rPr lang="pt-PT" sz="2000" dirty="0" err="1">
                <a:latin typeface="Rockwell" panose="02060603020205020403" pitchFamily="18" charset="0"/>
              </a:rPr>
              <a:t>spaces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where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there</a:t>
            </a:r>
            <a:r>
              <a:rPr lang="pt-PT" sz="2000" dirty="0">
                <a:latin typeface="Rockwell" panose="02060603020205020403" pitchFamily="18" charset="0"/>
              </a:rPr>
              <a:t> are a </a:t>
            </a:r>
            <a:r>
              <a:rPr lang="pt-PT" sz="2000" dirty="0" err="1">
                <a:latin typeface="Rockwell" panose="02060603020205020403" pitchFamily="18" charset="0"/>
              </a:rPr>
              <a:t>lot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of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cells</a:t>
            </a:r>
            <a:r>
              <a:rPr lang="pt-PT" sz="2000" dirty="0">
                <a:latin typeface="Rockwell" panose="02060603020205020403" pitchFamily="18" charset="0"/>
              </a:rPr>
              <a:t> </a:t>
            </a:r>
            <a:r>
              <a:rPr lang="pt-PT" sz="2000" dirty="0" err="1">
                <a:latin typeface="Rockwell" panose="02060603020205020403" pitchFamily="18" charset="0"/>
              </a:rPr>
              <a:t>cluttered</a:t>
            </a:r>
            <a:r>
              <a:rPr lang="pt-PT" sz="2000" dirty="0">
                <a:latin typeface="Rockwell" panose="02060603020205020403" pitchFamily="18" charset="0"/>
              </a:rPr>
              <a:t>.</a:t>
            </a:r>
          </a:p>
          <a:p>
            <a:pPr marL="120650" indent="0">
              <a:buNone/>
            </a:pP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46CF3F1-5E2F-449A-BC01-336008659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86887"/>
            <a:ext cx="5855710" cy="406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96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1F2DBE-393D-4850-9F9E-D79311AC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Which</a:t>
            </a:r>
            <a:r>
              <a:rPr lang="pt-PT" dirty="0"/>
              <a:t> </a:t>
            </a:r>
            <a:r>
              <a:rPr lang="pt-PT" dirty="0" err="1"/>
              <a:t>distributor</a:t>
            </a:r>
            <a:r>
              <a:rPr lang="pt-PT" dirty="0"/>
              <a:t> </a:t>
            </a:r>
            <a:r>
              <a:rPr lang="pt-PT" dirty="0" err="1"/>
              <a:t>excels</a:t>
            </a:r>
            <a:r>
              <a:rPr lang="pt-PT" dirty="0"/>
              <a:t> </a:t>
            </a:r>
            <a:r>
              <a:rPr lang="pt-PT" dirty="0" err="1"/>
              <a:t>at</a:t>
            </a:r>
            <a:r>
              <a:rPr lang="pt-PT" dirty="0"/>
              <a:t> </a:t>
            </a:r>
            <a:r>
              <a:rPr lang="pt-PT" dirty="0" err="1"/>
              <a:t>which</a:t>
            </a:r>
            <a:r>
              <a:rPr lang="pt-PT" dirty="0"/>
              <a:t> </a:t>
            </a:r>
            <a:r>
              <a:rPr lang="pt-PT" dirty="0" err="1"/>
              <a:t>genres</a:t>
            </a:r>
            <a:r>
              <a:rPr lang="pt-PT" dirty="0"/>
              <a:t>?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1922D9A7-931C-4DA7-B7C1-5B4DD04EBF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5312098" cy="4050792"/>
          </a:xfrm>
        </p:spPr>
        <p:txBody>
          <a:bodyPr/>
          <a:lstStyle/>
          <a:p>
            <a:pPr marL="120650" indent="0">
              <a:buNone/>
            </a:pP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picked</a:t>
            </a:r>
            <a:r>
              <a:rPr lang="pt-PT" dirty="0"/>
              <a:t> a </a:t>
            </a:r>
            <a:r>
              <a:rPr lang="pt-PT" dirty="0" err="1"/>
              <a:t>heatmap</a:t>
            </a:r>
            <a:r>
              <a:rPr lang="pt-PT" dirty="0"/>
              <a:t> to visualize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average</a:t>
            </a:r>
            <a:r>
              <a:rPr lang="pt-PT" dirty="0"/>
              <a:t> </a:t>
            </a:r>
            <a:r>
              <a:rPr lang="pt-PT" dirty="0" err="1"/>
              <a:t>imdb</a:t>
            </a:r>
            <a:r>
              <a:rPr lang="pt-PT" dirty="0"/>
              <a:t> rating for </a:t>
            </a:r>
            <a:r>
              <a:rPr lang="pt-PT" dirty="0" err="1"/>
              <a:t>each</a:t>
            </a:r>
            <a:r>
              <a:rPr lang="pt-PT" dirty="0"/>
              <a:t> </a:t>
            </a:r>
            <a:r>
              <a:rPr lang="pt-PT" dirty="0" err="1"/>
              <a:t>genre</a:t>
            </a:r>
            <a:r>
              <a:rPr lang="pt-PT" dirty="0"/>
              <a:t>/</a:t>
            </a:r>
            <a:r>
              <a:rPr lang="pt-PT" dirty="0" err="1"/>
              <a:t>distributor</a:t>
            </a:r>
            <a:r>
              <a:rPr lang="pt-PT" dirty="0"/>
              <a:t> </a:t>
            </a:r>
            <a:r>
              <a:rPr lang="pt-PT" dirty="0" err="1"/>
              <a:t>combination</a:t>
            </a:r>
            <a:r>
              <a:rPr lang="pt-PT" dirty="0"/>
              <a:t>, </a:t>
            </a:r>
            <a:r>
              <a:rPr lang="pt-PT" dirty="0" err="1"/>
              <a:t>where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darker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tone,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higher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average</a:t>
            </a:r>
            <a:r>
              <a:rPr lang="pt-PT" dirty="0"/>
              <a:t> rating.</a:t>
            </a:r>
          </a:p>
          <a:p>
            <a:pPr marL="120650" indent="0">
              <a:buNone/>
            </a:pP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believe</a:t>
            </a:r>
            <a:r>
              <a:rPr lang="pt-PT" dirty="0"/>
              <a:t> </a:t>
            </a:r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a </a:t>
            </a:r>
            <a:r>
              <a:rPr lang="pt-PT" dirty="0" err="1"/>
              <a:t>simple</a:t>
            </a:r>
            <a:r>
              <a:rPr lang="pt-PT" dirty="0"/>
              <a:t> </a:t>
            </a:r>
            <a:r>
              <a:rPr lang="pt-PT" dirty="0" err="1"/>
              <a:t>way</a:t>
            </a:r>
            <a:r>
              <a:rPr lang="pt-PT" dirty="0"/>
              <a:t> to visualize </a:t>
            </a:r>
            <a:r>
              <a:rPr lang="pt-PT" dirty="0" err="1"/>
              <a:t>what</a:t>
            </a:r>
            <a:r>
              <a:rPr lang="pt-PT" dirty="0"/>
              <a:t> </a:t>
            </a:r>
            <a:r>
              <a:rPr lang="pt-PT" dirty="0" err="1"/>
              <a:t>each</a:t>
            </a:r>
            <a:r>
              <a:rPr lang="pt-PT" dirty="0"/>
              <a:t> </a:t>
            </a:r>
            <a:r>
              <a:rPr lang="pt-PT" dirty="0" err="1"/>
              <a:t>distributor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good</a:t>
            </a:r>
            <a:r>
              <a:rPr lang="pt-PT" dirty="0"/>
              <a:t>/</a:t>
            </a:r>
            <a:r>
              <a:rPr lang="pt-PT" dirty="0" err="1"/>
              <a:t>bad</a:t>
            </a:r>
            <a:r>
              <a:rPr lang="pt-PT" dirty="0"/>
              <a:t> </a:t>
            </a:r>
            <a:r>
              <a:rPr lang="pt-PT" dirty="0" err="1"/>
              <a:t>at</a:t>
            </a:r>
            <a:r>
              <a:rPr lang="pt-PT" dirty="0"/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2BEFE1-CE6B-48EB-90DC-0D416762F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946" y="1801508"/>
            <a:ext cx="4852106" cy="457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01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42CA41-FEF0-4FB5-BB18-1E849F9B5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Average</a:t>
            </a:r>
            <a:r>
              <a:rPr lang="pt-PT" dirty="0"/>
              <a:t> </a:t>
            </a:r>
            <a:r>
              <a:rPr lang="pt-PT" dirty="0" err="1"/>
              <a:t>revenue</a:t>
            </a:r>
            <a:r>
              <a:rPr lang="pt-PT" dirty="0"/>
              <a:t>, budget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efficient</a:t>
            </a:r>
            <a:r>
              <a:rPr lang="pt-PT" dirty="0"/>
              <a:t> </a:t>
            </a:r>
            <a:r>
              <a:rPr lang="pt-PT" dirty="0" err="1"/>
              <a:t>money</a:t>
            </a:r>
            <a:r>
              <a:rPr lang="pt-PT" dirty="0"/>
              <a:t> use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79ED3743-49E2-4F56-9D37-165778761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4365880" cy="4050792"/>
          </a:xfrm>
        </p:spPr>
        <p:txBody>
          <a:bodyPr/>
          <a:lstStyle/>
          <a:p>
            <a:pPr marL="120650" indent="0">
              <a:buNone/>
            </a:pP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thought</a:t>
            </a:r>
            <a:r>
              <a:rPr lang="pt-PT" dirty="0"/>
              <a:t> </a:t>
            </a:r>
            <a:r>
              <a:rPr lang="pt-PT" dirty="0" err="1"/>
              <a:t>that</a:t>
            </a:r>
            <a:r>
              <a:rPr lang="pt-PT" dirty="0"/>
              <a:t> a </a:t>
            </a:r>
            <a:r>
              <a:rPr lang="pt-PT" dirty="0" err="1"/>
              <a:t>stacked</a:t>
            </a:r>
            <a:r>
              <a:rPr lang="pt-PT" dirty="0"/>
              <a:t> bar </a:t>
            </a:r>
            <a:r>
              <a:rPr lang="pt-PT" dirty="0" err="1"/>
              <a:t>chart</a:t>
            </a:r>
            <a:r>
              <a:rPr lang="pt-PT" dirty="0"/>
              <a:t> </a:t>
            </a:r>
            <a:r>
              <a:rPr lang="pt-PT" dirty="0" err="1"/>
              <a:t>was</a:t>
            </a:r>
            <a:r>
              <a:rPr lang="pt-PT" dirty="0"/>
              <a:t> a </a:t>
            </a:r>
            <a:r>
              <a:rPr lang="pt-PT" dirty="0" err="1"/>
              <a:t>good</a:t>
            </a:r>
            <a:r>
              <a:rPr lang="pt-PT" dirty="0"/>
              <a:t> </a:t>
            </a:r>
            <a:r>
              <a:rPr lang="pt-PT" dirty="0" err="1"/>
              <a:t>way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comparing</a:t>
            </a:r>
            <a:r>
              <a:rPr lang="pt-PT" dirty="0"/>
              <a:t> </a:t>
            </a:r>
            <a:r>
              <a:rPr lang="pt-PT" dirty="0" err="1"/>
              <a:t>each</a:t>
            </a:r>
            <a:r>
              <a:rPr lang="pt-PT" dirty="0"/>
              <a:t> </a:t>
            </a:r>
            <a:r>
              <a:rPr lang="pt-PT" dirty="0" err="1"/>
              <a:t>distributor’s</a:t>
            </a:r>
            <a:r>
              <a:rPr lang="pt-PT" dirty="0"/>
              <a:t> </a:t>
            </a:r>
            <a:r>
              <a:rPr lang="pt-PT" dirty="0" err="1"/>
              <a:t>average</a:t>
            </a:r>
            <a:r>
              <a:rPr lang="pt-PT" dirty="0"/>
              <a:t> </a:t>
            </a:r>
            <a:r>
              <a:rPr lang="pt-PT" dirty="0" err="1"/>
              <a:t>revenue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average</a:t>
            </a:r>
            <a:r>
              <a:rPr lang="pt-PT" dirty="0"/>
              <a:t> budget </a:t>
            </a:r>
            <a:r>
              <a:rPr lang="pt-PT" dirty="0" err="1"/>
              <a:t>through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use </a:t>
            </a:r>
            <a:r>
              <a:rPr lang="pt-PT" dirty="0" err="1"/>
              <a:t>of</a:t>
            </a:r>
            <a:r>
              <a:rPr lang="pt-PT" dirty="0"/>
              <a:t> 2 </a:t>
            </a:r>
            <a:r>
              <a:rPr lang="pt-PT" dirty="0" err="1"/>
              <a:t>bars</a:t>
            </a:r>
            <a:r>
              <a:rPr lang="pt-PT" dirty="0"/>
              <a:t> </a:t>
            </a:r>
            <a:r>
              <a:rPr lang="pt-PT" dirty="0" err="1"/>
              <a:t>each</a:t>
            </a:r>
            <a:r>
              <a:rPr lang="pt-PT" dirty="0"/>
              <a:t>, </a:t>
            </a:r>
            <a:r>
              <a:rPr lang="pt-PT" dirty="0" err="1"/>
              <a:t>allowing</a:t>
            </a:r>
            <a:r>
              <a:rPr lang="pt-PT" dirty="0"/>
              <a:t> </a:t>
            </a:r>
            <a:r>
              <a:rPr lang="pt-PT" dirty="0" err="1"/>
              <a:t>us</a:t>
            </a:r>
            <a:r>
              <a:rPr lang="pt-PT" dirty="0"/>
              <a:t> to </a:t>
            </a:r>
            <a:r>
              <a:rPr lang="pt-PT" dirty="0" err="1"/>
              <a:t>get</a:t>
            </a:r>
            <a:r>
              <a:rPr lang="pt-PT" dirty="0"/>
              <a:t> </a:t>
            </a:r>
            <a:r>
              <a:rPr lang="pt-PT" dirty="0" err="1"/>
              <a:t>an</a:t>
            </a:r>
            <a:r>
              <a:rPr lang="pt-PT" dirty="0"/>
              <a:t> </a:t>
            </a:r>
            <a:r>
              <a:rPr lang="pt-PT" dirty="0" err="1"/>
              <a:t>idea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both</a:t>
            </a:r>
            <a:r>
              <a:rPr lang="pt-PT" dirty="0"/>
              <a:t> </a:t>
            </a:r>
            <a:r>
              <a:rPr lang="pt-PT" dirty="0" err="1"/>
              <a:t>values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how</a:t>
            </a:r>
            <a:r>
              <a:rPr lang="pt-PT" dirty="0"/>
              <a:t> </a:t>
            </a:r>
            <a:r>
              <a:rPr lang="pt-PT" dirty="0" err="1"/>
              <a:t>they</a:t>
            </a:r>
            <a:r>
              <a:rPr lang="pt-PT" dirty="0"/>
              <a:t> relate.</a:t>
            </a:r>
          </a:p>
          <a:p>
            <a:pPr marL="120650" indent="0">
              <a:buNone/>
            </a:pPr>
            <a:r>
              <a:rPr lang="pt-PT" dirty="0" err="1"/>
              <a:t>Bigger</a:t>
            </a:r>
            <a:r>
              <a:rPr lang="pt-PT" dirty="0"/>
              <a:t> </a:t>
            </a:r>
            <a:r>
              <a:rPr lang="pt-PT" dirty="0" err="1"/>
              <a:t>differences</a:t>
            </a:r>
            <a:r>
              <a:rPr lang="pt-PT" dirty="0"/>
              <a:t> </a:t>
            </a:r>
            <a:r>
              <a:rPr lang="pt-PT" dirty="0" err="1"/>
              <a:t>between</a:t>
            </a:r>
            <a:r>
              <a:rPr lang="pt-PT" dirty="0"/>
              <a:t> a </a:t>
            </a:r>
            <a:r>
              <a:rPr lang="pt-PT" dirty="0" err="1"/>
              <a:t>distributor’s</a:t>
            </a:r>
            <a:r>
              <a:rPr lang="pt-PT" dirty="0"/>
              <a:t> gross </a:t>
            </a:r>
            <a:r>
              <a:rPr lang="pt-PT" dirty="0" err="1"/>
              <a:t>and</a:t>
            </a:r>
            <a:r>
              <a:rPr lang="pt-PT" dirty="0"/>
              <a:t> budget (</a:t>
            </a:r>
            <a:r>
              <a:rPr lang="pt-PT" dirty="0" err="1"/>
              <a:t>where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gross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larger</a:t>
            </a:r>
            <a:r>
              <a:rPr lang="pt-PT" dirty="0"/>
              <a:t>) </a:t>
            </a:r>
            <a:r>
              <a:rPr lang="pt-PT" dirty="0" err="1"/>
              <a:t>indicate</a:t>
            </a:r>
            <a:r>
              <a:rPr lang="pt-PT" dirty="0"/>
              <a:t> a more eficiente use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budget.</a:t>
            </a:r>
          </a:p>
        </p:txBody>
      </p:sp>
      <p:pic>
        <p:nvPicPr>
          <p:cNvPr id="5" name="Imagem 4" descr="Uma imagem com texto, quadro branco, recibo, documento&#10;&#10;Descrição gerada automaticamente">
            <a:extLst>
              <a:ext uri="{FF2B5EF4-FFF2-40B4-BE49-F238E27FC236}">
                <a16:creationId xmlns:a16="http://schemas.microsoft.com/office/drawing/2014/main" id="{60D86534-1E32-4D08-A7DA-8C8207EB2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728" y="2093976"/>
            <a:ext cx="6690038" cy="372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005966"/>
      </p:ext>
    </p:extLst>
  </p:cSld>
  <p:clrMapOvr>
    <a:masterClrMapping/>
  </p:clrMapOvr>
</p:sld>
</file>

<file path=ppt/theme/theme1.xml><?xml version="1.0" encoding="utf-8"?>
<a:theme xmlns:a="http://schemas.openxmlformats.org/drawingml/2006/main" name="Tipo de Madeir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999</Words>
  <Application>Microsoft Office PowerPoint</Application>
  <PresentationFormat>Ecrã Panorâmico</PresentationFormat>
  <Paragraphs>78</Paragraphs>
  <Slides>21</Slides>
  <Notes>2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21</vt:i4>
      </vt:variant>
    </vt:vector>
  </HeadingPairs>
  <TitlesOfParts>
    <vt:vector size="26" baseType="lpstr">
      <vt:lpstr>Arial</vt:lpstr>
      <vt:lpstr>Calibri</vt:lpstr>
      <vt:lpstr>Noto Sans Symbols</vt:lpstr>
      <vt:lpstr>Rockwell</vt:lpstr>
      <vt:lpstr>Tipo de Madeira</vt:lpstr>
      <vt:lpstr>VI Project Blockbusters</vt:lpstr>
      <vt:lpstr>Blockbusters</vt:lpstr>
      <vt:lpstr>Dataset</vt:lpstr>
      <vt:lpstr>The target users</vt:lpstr>
      <vt:lpstr>Questions</vt:lpstr>
      <vt:lpstr>Low fidelity prototypes</vt:lpstr>
      <vt:lpstr>Evaluating revenue trends and genre preferences</vt:lpstr>
      <vt:lpstr>Which distributor excels at which genres?</vt:lpstr>
      <vt:lpstr>Average revenue, budget and efficient money use</vt:lpstr>
      <vt:lpstr>Which genre is most profitable for each target audience</vt:lpstr>
      <vt:lpstr>Exploration of the data</vt:lpstr>
      <vt:lpstr>Feedback</vt:lpstr>
      <vt:lpstr>Functional prototype</vt:lpstr>
      <vt:lpstr>Data exploration page</vt:lpstr>
      <vt:lpstr>Main page</vt:lpstr>
      <vt:lpstr>Scatter plot implementation</vt:lpstr>
      <vt:lpstr>Heatmap implementation</vt:lpstr>
      <vt:lpstr>Stacked bar chart implementation</vt:lpstr>
      <vt:lpstr>Modified lollipop implementation</vt:lpstr>
      <vt:lpstr>New feedback</vt:lpstr>
      <vt:lpstr>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FEEDBACK MINI PROJETO VI</dc:title>
  <dc:creator>Rodrigo Ferreira</dc:creator>
  <cp:lastModifiedBy>Rodrigo Ferreira</cp:lastModifiedBy>
  <cp:revision>20</cp:revision>
  <dcterms:created xsi:type="dcterms:W3CDTF">2020-11-24T11:10:16Z</dcterms:created>
  <dcterms:modified xsi:type="dcterms:W3CDTF">2020-12-21T09:09:11Z</dcterms:modified>
</cp:coreProperties>
</file>